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Neue Machina Ultra-Bold" charset="1" panose="00000900000000000000"/>
      <p:regular r:id="rId33"/>
    </p:embeddedFont>
    <p:embeddedFont>
      <p:font typeface="Neue Machina"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974097" y="3115648"/>
            <a:ext cx="9262129" cy="7959642"/>
            <a:chOff x="0" y="0"/>
            <a:chExt cx="812800" cy="698500"/>
          </a:xfrm>
        </p:grpSpPr>
        <p:sp>
          <p:nvSpPr>
            <p:cNvPr name="Freeform 3" id="3"/>
            <p:cNvSpPr/>
            <p:nvPr/>
          </p:nvSpPr>
          <p:spPr>
            <a:xfrm flipH="false" flipV="false" rot="0">
              <a:off x="3382" y="0"/>
              <a:ext cx="806036" cy="698500"/>
            </a:xfrm>
            <a:custGeom>
              <a:avLst/>
              <a:gdLst/>
              <a:ahLst/>
              <a:cxnLst/>
              <a:rect r="r" b="b" t="t" l="l"/>
              <a:pathLst>
                <a:path h="698500" w="806036">
                  <a:moveTo>
                    <a:pt x="803113" y="360087"/>
                  </a:moveTo>
                  <a:lnTo>
                    <a:pt x="612523" y="687663"/>
                  </a:lnTo>
                  <a:cubicBezTo>
                    <a:pt x="608620" y="694372"/>
                    <a:pt x="601443" y="698500"/>
                    <a:pt x="593680" y="698500"/>
                  </a:cubicBezTo>
                  <a:lnTo>
                    <a:pt x="212356" y="698500"/>
                  </a:lnTo>
                  <a:cubicBezTo>
                    <a:pt x="204593" y="698500"/>
                    <a:pt x="197416" y="694372"/>
                    <a:pt x="193513" y="687663"/>
                  </a:cubicBezTo>
                  <a:lnTo>
                    <a:pt x="2923" y="360087"/>
                  </a:lnTo>
                  <a:cubicBezTo>
                    <a:pt x="-974" y="353388"/>
                    <a:pt x="-974" y="345112"/>
                    <a:pt x="2923" y="338413"/>
                  </a:cubicBezTo>
                  <a:lnTo>
                    <a:pt x="193513" y="10837"/>
                  </a:lnTo>
                  <a:cubicBezTo>
                    <a:pt x="197416" y="4128"/>
                    <a:pt x="204593" y="0"/>
                    <a:pt x="212356" y="0"/>
                  </a:cubicBezTo>
                  <a:lnTo>
                    <a:pt x="593680" y="0"/>
                  </a:lnTo>
                  <a:cubicBezTo>
                    <a:pt x="601443" y="0"/>
                    <a:pt x="608620" y="4128"/>
                    <a:pt x="612523" y="10837"/>
                  </a:cubicBezTo>
                  <a:lnTo>
                    <a:pt x="803113" y="338413"/>
                  </a:lnTo>
                  <a:cubicBezTo>
                    <a:pt x="807010" y="345112"/>
                    <a:pt x="807010" y="353388"/>
                    <a:pt x="803113" y="36008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428918" y="7095469"/>
            <a:ext cx="6104561" cy="3689076"/>
            <a:chOff x="0" y="0"/>
            <a:chExt cx="1607786" cy="971608"/>
          </a:xfrm>
        </p:grpSpPr>
        <p:sp>
          <p:nvSpPr>
            <p:cNvPr name="Freeform 6" id="6"/>
            <p:cNvSpPr/>
            <p:nvPr/>
          </p:nvSpPr>
          <p:spPr>
            <a:xfrm flipH="false" flipV="false" rot="0">
              <a:off x="0" y="0"/>
              <a:ext cx="1607786" cy="971608"/>
            </a:xfrm>
            <a:custGeom>
              <a:avLst/>
              <a:gdLst/>
              <a:ahLst/>
              <a:cxnLst/>
              <a:rect r="r" b="b" t="t" l="l"/>
              <a:pathLst>
                <a:path h="971608" w="1607786">
                  <a:moveTo>
                    <a:pt x="19023" y="0"/>
                  </a:moveTo>
                  <a:lnTo>
                    <a:pt x="1588762" y="0"/>
                  </a:lnTo>
                  <a:cubicBezTo>
                    <a:pt x="1593808" y="0"/>
                    <a:pt x="1598646" y="2004"/>
                    <a:pt x="1602214" y="5572"/>
                  </a:cubicBezTo>
                  <a:cubicBezTo>
                    <a:pt x="1605781" y="9139"/>
                    <a:pt x="1607786" y="13978"/>
                    <a:pt x="1607786" y="19023"/>
                  </a:cubicBezTo>
                  <a:lnTo>
                    <a:pt x="1607786" y="952585"/>
                  </a:lnTo>
                  <a:cubicBezTo>
                    <a:pt x="1607786" y="963091"/>
                    <a:pt x="1599269" y="971608"/>
                    <a:pt x="1588762" y="971608"/>
                  </a:cubicBezTo>
                  <a:lnTo>
                    <a:pt x="19023" y="971608"/>
                  </a:lnTo>
                  <a:cubicBezTo>
                    <a:pt x="13978" y="971608"/>
                    <a:pt x="9139" y="969604"/>
                    <a:pt x="5572" y="966037"/>
                  </a:cubicBezTo>
                  <a:cubicBezTo>
                    <a:pt x="2004" y="962469"/>
                    <a:pt x="0" y="957630"/>
                    <a:pt x="0" y="952585"/>
                  </a:cubicBezTo>
                  <a:lnTo>
                    <a:pt x="0" y="19023"/>
                  </a:lnTo>
                  <a:cubicBezTo>
                    <a:pt x="0" y="13978"/>
                    <a:pt x="2004" y="9139"/>
                    <a:pt x="5572" y="5572"/>
                  </a:cubicBezTo>
                  <a:cubicBezTo>
                    <a:pt x="9139" y="2004"/>
                    <a:pt x="13978" y="0"/>
                    <a:pt x="19023" y="0"/>
                  </a:cubicBezTo>
                  <a:close/>
                </a:path>
              </a:pathLst>
            </a:custGeom>
            <a:solidFill>
              <a:srgbClr val="091520"/>
            </a:solidFill>
          </p:spPr>
        </p:sp>
        <p:sp>
          <p:nvSpPr>
            <p:cNvPr name="TextBox 7" id="7"/>
            <p:cNvSpPr txBox="true"/>
            <p:nvPr/>
          </p:nvSpPr>
          <p:spPr>
            <a:xfrm>
              <a:off x="0" y="-57150"/>
              <a:ext cx="1607786" cy="1028758"/>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272551" y="3903939"/>
            <a:ext cx="11914527" cy="6383061"/>
            <a:chOff x="0" y="0"/>
            <a:chExt cx="1303810" cy="698500"/>
          </a:xfrm>
        </p:grpSpPr>
        <p:sp>
          <p:nvSpPr>
            <p:cNvPr name="Freeform 9" id="9"/>
            <p:cNvSpPr/>
            <p:nvPr/>
          </p:nvSpPr>
          <p:spPr>
            <a:xfrm flipH="false" flipV="false" rot="0">
              <a:off x="2629" y="0"/>
              <a:ext cx="1298551" cy="698500"/>
            </a:xfrm>
            <a:custGeom>
              <a:avLst/>
              <a:gdLst/>
              <a:ahLst/>
              <a:cxnLst/>
              <a:rect r="r" b="b" t="t" l="l"/>
              <a:pathLst>
                <a:path h="698500" w="1298551">
                  <a:moveTo>
                    <a:pt x="1296279" y="357675"/>
                  </a:moveTo>
                  <a:lnTo>
                    <a:pt x="1102882" y="690075"/>
                  </a:lnTo>
                  <a:cubicBezTo>
                    <a:pt x="1099848" y="695291"/>
                    <a:pt x="1094268" y="698500"/>
                    <a:pt x="1088234" y="698500"/>
                  </a:cubicBezTo>
                  <a:lnTo>
                    <a:pt x="210318" y="698500"/>
                  </a:lnTo>
                  <a:cubicBezTo>
                    <a:pt x="204283" y="698500"/>
                    <a:pt x="198704" y="695291"/>
                    <a:pt x="195669" y="690075"/>
                  </a:cubicBezTo>
                  <a:lnTo>
                    <a:pt x="2273" y="357675"/>
                  </a:lnTo>
                  <a:cubicBezTo>
                    <a:pt x="-757" y="352467"/>
                    <a:pt x="-757" y="346033"/>
                    <a:pt x="2273" y="340825"/>
                  </a:cubicBezTo>
                  <a:lnTo>
                    <a:pt x="195669" y="8425"/>
                  </a:lnTo>
                  <a:cubicBezTo>
                    <a:pt x="198704" y="3209"/>
                    <a:pt x="204283" y="0"/>
                    <a:pt x="210318" y="0"/>
                  </a:cubicBezTo>
                  <a:lnTo>
                    <a:pt x="1088234" y="0"/>
                  </a:lnTo>
                  <a:cubicBezTo>
                    <a:pt x="1094268" y="0"/>
                    <a:pt x="1099848" y="3209"/>
                    <a:pt x="1102882" y="8425"/>
                  </a:cubicBezTo>
                  <a:lnTo>
                    <a:pt x="1296279" y="340825"/>
                  </a:lnTo>
                  <a:cubicBezTo>
                    <a:pt x="1299309" y="346033"/>
                    <a:pt x="1299309" y="352467"/>
                    <a:pt x="1296279" y="357675"/>
                  </a:cubicBezTo>
                  <a:close/>
                </a:path>
              </a:pathLst>
            </a:custGeom>
            <a:blipFill>
              <a:blip r:embed="rId2"/>
              <a:stretch>
                <a:fillRect l="122" t="-11873" r="122" b="-11873"/>
              </a:stretch>
            </a:blipFill>
          </p:spPr>
        </p:sp>
      </p:grpSp>
      <p:grpSp>
        <p:nvGrpSpPr>
          <p:cNvPr name="Group 10" id="10"/>
          <p:cNvGrpSpPr/>
          <p:nvPr/>
        </p:nvGrpSpPr>
        <p:grpSpPr>
          <a:xfrm rot="0">
            <a:off x="1028700" y="6966882"/>
            <a:ext cx="1774463" cy="257175"/>
            <a:chOff x="0" y="0"/>
            <a:chExt cx="467348" cy="67733"/>
          </a:xfrm>
        </p:grpSpPr>
        <p:sp>
          <p:nvSpPr>
            <p:cNvPr name="Freeform 11" id="11"/>
            <p:cNvSpPr/>
            <p:nvPr/>
          </p:nvSpPr>
          <p:spPr>
            <a:xfrm flipH="false" flipV="false" rot="0">
              <a:off x="0" y="0"/>
              <a:ext cx="467348" cy="67733"/>
            </a:xfrm>
            <a:custGeom>
              <a:avLst/>
              <a:gdLst/>
              <a:ahLst/>
              <a:cxnLst/>
              <a:rect r="r" b="b" t="t" l="l"/>
              <a:pathLst>
                <a:path h="67733" w="467348">
                  <a:moveTo>
                    <a:pt x="33867" y="0"/>
                  </a:moveTo>
                  <a:lnTo>
                    <a:pt x="433482" y="0"/>
                  </a:lnTo>
                  <a:cubicBezTo>
                    <a:pt x="442464" y="0"/>
                    <a:pt x="451078" y="3568"/>
                    <a:pt x="457429" y="9919"/>
                  </a:cubicBezTo>
                  <a:cubicBezTo>
                    <a:pt x="463780" y="16271"/>
                    <a:pt x="467348" y="24885"/>
                    <a:pt x="467348" y="33867"/>
                  </a:cubicBezTo>
                  <a:lnTo>
                    <a:pt x="467348" y="33867"/>
                  </a:lnTo>
                  <a:cubicBezTo>
                    <a:pt x="467348" y="52571"/>
                    <a:pt x="452186" y="67733"/>
                    <a:pt x="433482" y="67733"/>
                  </a:cubicBezTo>
                  <a:lnTo>
                    <a:pt x="33867" y="67733"/>
                  </a:lnTo>
                  <a:cubicBezTo>
                    <a:pt x="15163" y="67733"/>
                    <a:pt x="0" y="52571"/>
                    <a:pt x="0" y="33867"/>
                  </a:cubicBezTo>
                  <a:lnTo>
                    <a:pt x="0" y="33867"/>
                  </a:lnTo>
                  <a:cubicBezTo>
                    <a:pt x="0" y="15163"/>
                    <a:pt x="15163" y="0"/>
                    <a:pt x="33867" y="0"/>
                  </a:cubicBezTo>
                  <a:close/>
                </a:path>
              </a:pathLst>
            </a:custGeom>
            <a:gradFill rotWithShape="true">
              <a:gsLst>
                <a:gs pos="0">
                  <a:srgbClr val="00CEE1">
                    <a:alpha val="100000"/>
                  </a:srgbClr>
                </a:gs>
                <a:gs pos="100000">
                  <a:srgbClr val="006EA4">
                    <a:alpha val="100000"/>
                  </a:srgbClr>
                </a:gs>
              </a:gsLst>
              <a:lin ang="0"/>
            </a:gradFill>
          </p:spPr>
        </p:sp>
        <p:sp>
          <p:nvSpPr>
            <p:cNvPr name="TextBox 12" id="12"/>
            <p:cNvSpPr txBox="true"/>
            <p:nvPr/>
          </p:nvSpPr>
          <p:spPr>
            <a:xfrm>
              <a:off x="0" y="-57150"/>
              <a:ext cx="467348" cy="124883"/>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8870470" y="8496300"/>
            <a:ext cx="886690" cy="762000"/>
            <a:chOff x="0" y="0"/>
            <a:chExt cx="812800" cy="698500"/>
          </a:xfrm>
        </p:grpSpPr>
        <p:sp>
          <p:nvSpPr>
            <p:cNvPr name="Freeform 14" id="14"/>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5" id="15"/>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6" id="16"/>
          <p:cNvGrpSpPr/>
          <p:nvPr/>
        </p:nvGrpSpPr>
        <p:grpSpPr>
          <a:xfrm rot="0">
            <a:off x="-2288032" y="-4843994"/>
            <a:ext cx="9262129" cy="7959642"/>
            <a:chOff x="0" y="0"/>
            <a:chExt cx="812800" cy="698500"/>
          </a:xfrm>
        </p:grpSpPr>
        <p:sp>
          <p:nvSpPr>
            <p:cNvPr name="Freeform 17" id="17"/>
            <p:cNvSpPr/>
            <p:nvPr/>
          </p:nvSpPr>
          <p:spPr>
            <a:xfrm flipH="false" flipV="false" rot="0">
              <a:off x="3382" y="0"/>
              <a:ext cx="806036" cy="698500"/>
            </a:xfrm>
            <a:custGeom>
              <a:avLst/>
              <a:gdLst/>
              <a:ahLst/>
              <a:cxnLst/>
              <a:rect r="r" b="b" t="t" l="l"/>
              <a:pathLst>
                <a:path h="698500" w="806036">
                  <a:moveTo>
                    <a:pt x="803113" y="360087"/>
                  </a:moveTo>
                  <a:lnTo>
                    <a:pt x="612523" y="687663"/>
                  </a:lnTo>
                  <a:cubicBezTo>
                    <a:pt x="608620" y="694372"/>
                    <a:pt x="601443" y="698500"/>
                    <a:pt x="593680" y="698500"/>
                  </a:cubicBezTo>
                  <a:lnTo>
                    <a:pt x="212356" y="698500"/>
                  </a:lnTo>
                  <a:cubicBezTo>
                    <a:pt x="204593" y="698500"/>
                    <a:pt x="197416" y="694372"/>
                    <a:pt x="193513" y="687663"/>
                  </a:cubicBezTo>
                  <a:lnTo>
                    <a:pt x="2923" y="360087"/>
                  </a:lnTo>
                  <a:cubicBezTo>
                    <a:pt x="-974" y="353388"/>
                    <a:pt x="-974" y="345112"/>
                    <a:pt x="2923" y="338413"/>
                  </a:cubicBezTo>
                  <a:lnTo>
                    <a:pt x="193513" y="10837"/>
                  </a:lnTo>
                  <a:cubicBezTo>
                    <a:pt x="197416" y="4128"/>
                    <a:pt x="204593" y="0"/>
                    <a:pt x="212356" y="0"/>
                  </a:cubicBezTo>
                  <a:lnTo>
                    <a:pt x="593680" y="0"/>
                  </a:lnTo>
                  <a:cubicBezTo>
                    <a:pt x="601443" y="0"/>
                    <a:pt x="608620" y="4128"/>
                    <a:pt x="612523" y="10837"/>
                  </a:cubicBezTo>
                  <a:lnTo>
                    <a:pt x="803113" y="338413"/>
                  </a:lnTo>
                  <a:cubicBezTo>
                    <a:pt x="807010" y="345112"/>
                    <a:pt x="807010" y="353388"/>
                    <a:pt x="803113" y="360087"/>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18" id="18"/>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sp>
        <p:nvSpPr>
          <p:cNvPr name="Freeform 19" id="19"/>
          <p:cNvSpPr/>
          <p:nvPr/>
        </p:nvSpPr>
        <p:spPr>
          <a:xfrm flipH="false" flipV="false" rot="0">
            <a:off x="16886435" y="311564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404293" y="782991"/>
            <a:ext cx="13006455"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İNSANSIZ HAVA ARACI SİSTEMLERİ</a:t>
            </a:r>
          </a:p>
          <a:p>
            <a:pPr algn="l">
              <a:lnSpc>
                <a:spcPts val="6000"/>
              </a:lnSpc>
            </a:pPr>
            <a:r>
              <a:rPr lang="en-US" b="true" sz="6000" spc="-450">
                <a:solidFill>
                  <a:srgbClr val="F9F9F9"/>
                </a:solidFill>
                <a:latin typeface="Neue Machina Ultra-Bold"/>
                <a:ea typeface="Neue Machina Ultra-Bold"/>
                <a:cs typeface="Neue Machina Ultra-Bold"/>
                <a:sym typeface="Neue Machina Ultra-Bold"/>
              </a:rPr>
              <a:t>FİNAL ÖDEVİ-KISA SUNUM</a:t>
            </a:r>
          </a:p>
        </p:txBody>
      </p:sp>
      <p:sp>
        <p:nvSpPr>
          <p:cNvPr name="TextBox 21" id="21"/>
          <p:cNvSpPr txBox="true"/>
          <p:nvPr/>
        </p:nvSpPr>
        <p:spPr>
          <a:xfrm rot="0">
            <a:off x="530141" y="8602980"/>
            <a:ext cx="4186443" cy="464820"/>
          </a:xfrm>
          <a:prstGeom prst="rect">
            <a:avLst/>
          </a:prstGeom>
        </p:spPr>
        <p:txBody>
          <a:bodyPr anchor="t" rtlCol="false" tIns="0" lIns="0" bIns="0" rIns="0">
            <a:spAutoFit/>
          </a:bodyPr>
          <a:lstStyle/>
          <a:p>
            <a:pPr algn="l">
              <a:lnSpc>
                <a:spcPts val="3779"/>
              </a:lnSpc>
              <a:spcBef>
                <a:spcPct val="0"/>
              </a:spcBef>
            </a:pPr>
            <a:r>
              <a:rPr lang="en-US" sz="2699" spc="67">
                <a:solidFill>
                  <a:srgbClr val="F9F9F9"/>
                </a:solidFill>
                <a:latin typeface="Neue Machina"/>
                <a:ea typeface="Neue Machina"/>
                <a:cs typeface="Neue Machina"/>
                <a:sym typeface="Neue Machina"/>
              </a:rPr>
              <a:t>Mehmet Akif ÖZTÜRK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705628" y="540351"/>
            <a:ext cx="9925577" cy="2333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5.4 MANEVRA YOĞUNLUĞU VE DINAMIK HAREKET ÖZELLIKLERI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2928028" y="4934876"/>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337284" cy="5112168"/>
            <a:chOff x="0" y="0"/>
            <a:chExt cx="592624" cy="698500"/>
          </a:xfrm>
        </p:grpSpPr>
        <p:sp>
          <p:nvSpPr>
            <p:cNvPr name="Freeform 12" id="12"/>
            <p:cNvSpPr/>
            <p:nvPr/>
          </p:nvSpPr>
          <p:spPr>
            <a:xfrm flipH="false" flipV="false" rot="0">
              <a:off x="7222" y="0"/>
              <a:ext cx="578179" cy="698500"/>
            </a:xfrm>
            <a:custGeom>
              <a:avLst/>
              <a:gdLst/>
              <a:ahLst/>
              <a:cxnLst/>
              <a:rect r="r" b="b" t="t" l="l"/>
              <a:pathLst>
                <a:path h="698500" w="578179">
                  <a:moveTo>
                    <a:pt x="571937" y="372393"/>
                  </a:moveTo>
                  <a:lnTo>
                    <a:pt x="395667" y="675357"/>
                  </a:lnTo>
                  <a:cubicBezTo>
                    <a:pt x="387330" y="689686"/>
                    <a:pt x="372004" y="698500"/>
                    <a:pt x="355427" y="698500"/>
                  </a:cubicBezTo>
                  <a:lnTo>
                    <a:pt x="222753" y="698500"/>
                  </a:lnTo>
                  <a:cubicBezTo>
                    <a:pt x="206176" y="698500"/>
                    <a:pt x="190850" y="689686"/>
                    <a:pt x="182513" y="675357"/>
                  </a:cubicBezTo>
                  <a:lnTo>
                    <a:pt x="6243" y="372393"/>
                  </a:lnTo>
                  <a:cubicBezTo>
                    <a:pt x="-2081" y="358087"/>
                    <a:pt x="-2081" y="340413"/>
                    <a:pt x="6243" y="326107"/>
                  </a:cubicBezTo>
                  <a:lnTo>
                    <a:pt x="182513" y="23143"/>
                  </a:lnTo>
                  <a:cubicBezTo>
                    <a:pt x="190850" y="8814"/>
                    <a:pt x="206176" y="0"/>
                    <a:pt x="222753" y="0"/>
                  </a:cubicBezTo>
                  <a:lnTo>
                    <a:pt x="355427" y="0"/>
                  </a:lnTo>
                  <a:cubicBezTo>
                    <a:pt x="372004" y="0"/>
                    <a:pt x="387330" y="8814"/>
                    <a:pt x="395667" y="23143"/>
                  </a:cubicBezTo>
                  <a:lnTo>
                    <a:pt x="571937" y="326107"/>
                  </a:lnTo>
                  <a:cubicBezTo>
                    <a:pt x="580260" y="340413"/>
                    <a:pt x="580260" y="358087"/>
                    <a:pt x="571937" y="372393"/>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364024"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684861" y="6932154"/>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987458" y="5696876"/>
            <a:ext cx="4369361" cy="956926"/>
          </a:xfrm>
          <a:custGeom>
            <a:avLst/>
            <a:gdLst/>
            <a:ahLst/>
            <a:cxnLst/>
            <a:rect r="r" b="b" t="t" l="l"/>
            <a:pathLst>
              <a:path h="956926" w="4369361">
                <a:moveTo>
                  <a:pt x="0" y="0"/>
                </a:moveTo>
                <a:lnTo>
                  <a:pt x="4369361" y="0"/>
                </a:lnTo>
                <a:lnTo>
                  <a:pt x="4369361" y="956926"/>
                </a:lnTo>
                <a:lnTo>
                  <a:pt x="0" y="956926"/>
                </a:lnTo>
                <a:lnTo>
                  <a:pt x="0" y="0"/>
                </a:lnTo>
                <a:close/>
              </a:path>
            </a:pathLst>
          </a:custGeom>
          <a:blipFill>
            <a:blip r:embed="rId5"/>
            <a:stretch>
              <a:fillRect l="0" t="0" r="0" b="0"/>
            </a:stretch>
          </a:blipFill>
        </p:spPr>
      </p:sp>
      <p:sp>
        <p:nvSpPr>
          <p:cNvPr name="Freeform 17" id="17"/>
          <p:cNvSpPr/>
          <p:nvPr/>
        </p:nvSpPr>
        <p:spPr>
          <a:xfrm flipH="false" flipV="false" rot="0">
            <a:off x="4987458" y="7629067"/>
            <a:ext cx="4369361" cy="1008314"/>
          </a:xfrm>
          <a:custGeom>
            <a:avLst/>
            <a:gdLst/>
            <a:ahLst/>
            <a:cxnLst/>
            <a:rect r="r" b="b" t="t" l="l"/>
            <a:pathLst>
              <a:path h="1008314" w="4369361">
                <a:moveTo>
                  <a:pt x="0" y="0"/>
                </a:moveTo>
                <a:lnTo>
                  <a:pt x="4369361" y="0"/>
                </a:lnTo>
                <a:lnTo>
                  <a:pt x="4369361" y="1008314"/>
                </a:lnTo>
                <a:lnTo>
                  <a:pt x="0" y="1008314"/>
                </a:lnTo>
                <a:lnTo>
                  <a:pt x="0" y="0"/>
                </a:lnTo>
                <a:close/>
              </a:path>
            </a:pathLst>
          </a:custGeom>
          <a:blipFill>
            <a:blip r:embed="rId6"/>
            <a:stretch>
              <a:fillRect l="0" t="0" r="0" b="0"/>
            </a:stretch>
          </a:blipFill>
        </p:spPr>
      </p:sp>
      <p:sp>
        <p:nvSpPr>
          <p:cNvPr name="TextBox 18" id="18"/>
          <p:cNvSpPr txBox="true"/>
          <p:nvPr/>
        </p:nvSpPr>
        <p:spPr>
          <a:xfrm rot="0">
            <a:off x="2431707" y="3223551"/>
            <a:ext cx="9480862" cy="24733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İHA’nın gerçekleştirdiği manevralar, ani ivmelenmeler ve yön değişimleri motor gücü ihtiyacını artırmaktadır. Bu nedenle uçuşun manevra karakteristiği, açısal hız ve doğrusal ivme büyüklükleri kullanılarak modellenmiştir.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Açısal hız büyüklüğü şu şekilde hesaplanmıştır:</a:t>
            </a:r>
          </a:p>
          <a:p>
            <a:pPr algn="l">
              <a:lnSpc>
                <a:spcPts val="2800"/>
              </a:lnSpc>
              <a:spcBef>
                <a:spcPct val="0"/>
              </a:spcBef>
            </a:pPr>
          </a:p>
        </p:txBody>
      </p:sp>
      <p:sp>
        <p:nvSpPr>
          <p:cNvPr name="TextBox 19" id="19"/>
          <p:cNvSpPr txBox="true"/>
          <p:nvPr/>
        </p:nvSpPr>
        <p:spPr>
          <a:xfrm rot="0">
            <a:off x="2431707" y="6970254"/>
            <a:ext cx="9480862" cy="35877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Benzer şekilde doğrusal ivme büyüklüğü:</a:t>
            </a:r>
          </a:p>
        </p:txBody>
      </p:sp>
      <p:sp>
        <p:nvSpPr>
          <p:cNvPr name="TextBox 20" id="20"/>
          <p:cNvSpPr txBox="true"/>
          <p:nvPr/>
        </p:nvSpPr>
        <p:spPr>
          <a:xfrm rot="0">
            <a:off x="2391632" y="8880268"/>
            <a:ext cx="9837034" cy="106362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Her uçuş için bu büyüklüklerin ortalama ve maksimum değerleri öznitelik olarak kullanılmıştır. Bu yaklaşım, agresif manevraların enerji tüketimine olan etkisini modele yansıtmaktadır.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873238" y="2013159"/>
            <a:ext cx="9925577"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5.5 RÜZGÂR ETKISININ TEMSILI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2928028" y="4934876"/>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337284" cy="5112168"/>
            <a:chOff x="0" y="0"/>
            <a:chExt cx="592624" cy="698500"/>
          </a:xfrm>
        </p:grpSpPr>
        <p:sp>
          <p:nvSpPr>
            <p:cNvPr name="Freeform 12" id="12"/>
            <p:cNvSpPr/>
            <p:nvPr/>
          </p:nvSpPr>
          <p:spPr>
            <a:xfrm flipH="false" flipV="false" rot="0">
              <a:off x="7222" y="0"/>
              <a:ext cx="578179" cy="698500"/>
            </a:xfrm>
            <a:custGeom>
              <a:avLst/>
              <a:gdLst/>
              <a:ahLst/>
              <a:cxnLst/>
              <a:rect r="r" b="b" t="t" l="l"/>
              <a:pathLst>
                <a:path h="698500" w="578179">
                  <a:moveTo>
                    <a:pt x="571937" y="372393"/>
                  </a:moveTo>
                  <a:lnTo>
                    <a:pt x="395667" y="675357"/>
                  </a:lnTo>
                  <a:cubicBezTo>
                    <a:pt x="387330" y="689686"/>
                    <a:pt x="372004" y="698500"/>
                    <a:pt x="355427" y="698500"/>
                  </a:cubicBezTo>
                  <a:lnTo>
                    <a:pt x="222753" y="698500"/>
                  </a:lnTo>
                  <a:cubicBezTo>
                    <a:pt x="206176" y="698500"/>
                    <a:pt x="190850" y="689686"/>
                    <a:pt x="182513" y="675357"/>
                  </a:cubicBezTo>
                  <a:lnTo>
                    <a:pt x="6243" y="372393"/>
                  </a:lnTo>
                  <a:cubicBezTo>
                    <a:pt x="-2081" y="358087"/>
                    <a:pt x="-2081" y="340413"/>
                    <a:pt x="6243" y="326107"/>
                  </a:cubicBezTo>
                  <a:lnTo>
                    <a:pt x="182513" y="23143"/>
                  </a:lnTo>
                  <a:cubicBezTo>
                    <a:pt x="190850" y="8814"/>
                    <a:pt x="206176" y="0"/>
                    <a:pt x="222753" y="0"/>
                  </a:cubicBezTo>
                  <a:lnTo>
                    <a:pt x="355427" y="0"/>
                  </a:lnTo>
                  <a:cubicBezTo>
                    <a:pt x="372004" y="0"/>
                    <a:pt x="387330" y="8814"/>
                    <a:pt x="395667" y="23143"/>
                  </a:cubicBezTo>
                  <a:lnTo>
                    <a:pt x="571937" y="326107"/>
                  </a:lnTo>
                  <a:cubicBezTo>
                    <a:pt x="580260" y="340413"/>
                    <a:pt x="580260" y="358087"/>
                    <a:pt x="571937" y="372393"/>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364024"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1027876" y="789021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552822" y="4035843"/>
            <a:ext cx="9480862" cy="353060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Rüzgâr, İHA uçuşlarında özellikle hava hızını ve gerekli itki miktarını etkileyen önemli bir çevresel faktördür. Veri setinde yer alan rüzgâr hızı ölçümleri kullanılarak aşağıdaki öznitelikler elde edilmiştir: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Ortalama rüzgâr hızı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Maksimum rüzgâr hızı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Rüzgâr hızının standart sapması</a:t>
            </a:r>
          </a:p>
          <a:p>
            <a:pPr algn="l">
              <a:lnSpc>
                <a:spcPts val="2800"/>
              </a:lnSpc>
            </a:pPr>
            <a:r>
              <a:rPr lang="en-US" sz="2000" spc="50">
                <a:solidFill>
                  <a:srgbClr val="F9F9F9"/>
                </a:solidFill>
                <a:latin typeface="Neue Machina"/>
                <a:ea typeface="Neue Machina"/>
                <a:cs typeface="Neue Machina"/>
                <a:sym typeface="Neue Machina"/>
              </a:rPr>
              <a:t>Bu öznitelikler, uçuş boyunca maruz kalınan rüzgâr koşullarının enerji tüketimine olan genel etkisini temsil etmektedir.</a:t>
            </a:r>
          </a:p>
          <a:p>
            <a:pPr algn="l">
              <a:lnSpc>
                <a:spcPts val="28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600872" y="1133475"/>
            <a:ext cx="9925577"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5.6 PAYLOAD ETKISININ MODELLEMESI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2928028" y="4934876"/>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337284" cy="5112168"/>
            <a:chOff x="0" y="0"/>
            <a:chExt cx="592624" cy="698500"/>
          </a:xfrm>
        </p:grpSpPr>
        <p:sp>
          <p:nvSpPr>
            <p:cNvPr name="Freeform 12" id="12"/>
            <p:cNvSpPr/>
            <p:nvPr/>
          </p:nvSpPr>
          <p:spPr>
            <a:xfrm flipH="false" flipV="false" rot="0">
              <a:off x="7222" y="0"/>
              <a:ext cx="578179" cy="698500"/>
            </a:xfrm>
            <a:custGeom>
              <a:avLst/>
              <a:gdLst/>
              <a:ahLst/>
              <a:cxnLst/>
              <a:rect r="r" b="b" t="t" l="l"/>
              <a:pathLst>
                <a:path h="698500" w="578179">
                  <a:moveTo>
                    <a:pt x="571937" y="372393"/>
                  </a:moveTo>
                  <a:lnTo>
                    <a:pt x="395667" y="675357"/>
                  </a:lnTo>
                  <a:cubicBezTo>
                    <a:pt x="387330" y="689686"/>
                    <a:pt x="372004" y="698500"/>
                    <a:pt x="355427" y="698500"/>
                  </a:cubicBezTo>
                  <a:lnTo>
                    <a:pt x="222753" y="698500"/>
                  </a:lnTo>
                  <a:cubicBezTo>
                    <a:pt x="206176" y="698500"/>
                    <a:pt x="190850" y="689686"/>
                    <a:pt x="182513" y="675357"/>
                  </a:cubicBezTo>
                  <a:lnTo>
                    <a:pt x="6243" y="372393"/>
                  </a:lnTo>
                  <a:cubicBezTo>
                    <a:pt x="-2081" y="358087"/>
                    <a:pt x="-2081" y="340413"/>
                    <a:pt x="6243" y="326107"/>
                  </a:cubicBezTo>
                  <a:lnTo>
                    <a:pt x="182513" y="23143"/>
                  </a:lnTo>
                  <a:cubicBezTo>
                    <a:pt x="190850" y="8814"/>
                    <a:pt x="206176" y="0"/>
                    <a:pt x="222753" y="0"/>
                  </a:cubicBezTo>
                  <a:lnTo>
                    <a:pt x="355427" y="0"/>
                  </a:lnTo>
                  <a:cubicBezTo>
                    <a:pt x="372004" y="0"/>
                    <a:pt x="387330" y="8814"/>
                    <a:pt x="395667" y="23143"/>
                  </a:cubicBezTo>
                  <a:lnTo>
                    <a:pt x="571937" y="326107"/>
                  </a:lnTo>
                  <a:cubicBezTo>
                    <a:pt x="580260" y="340413"/>
                    <a:pt x="580260" y="358087"/>
                    <a:pt x="571937" y="372393"/>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364024"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143588" y="7659755"/>
            <a:ext cx="372865" cy="190500"/>
          </a:xfrm>
          <a:custGeom>
            <a:avLst/>
            <a:gdLst/>
            <a:ahLst/>
            <a:cxnLst/>
            <a:rect r="r" b="b" t="t" l="l"/>
            <a:pathLst>
              <a:path h="190500" w="372865">
                <a:moveTo>
                  <a:pt x="0" y="0"/>
                </a:moveTo>
                <a:lnTo>
                  <a:pt x="372865" y="0"/>
                </a:lnTo>
                <a:lnTo>
                  <a:pt x="372865" y="190499"/>
                </a:lnTo>
                <a:lnTo>
                  <a:pt x="0" y="190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391632" y="3000634"/>
            <a:ext cx="9480862" cy="494030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Taşınan yük (payload), İHA’nın toplam kütlesini artırarak özellikle tırmanış ve manevra hareketleri sırasında gerekli motor gücünü yükseltmektedir. Bu nedenle payload, enerji tüketimini doğrudan etkileyen kritik bir parametre olarak değerlendirilmiştir.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Bu çalışmada payload bilgisi, her uçuş için sabit bir değer olarak alınmış ve doğrudan bir öznitelik (feature) olarak makine öğrenmesi modeline dahil edilmiştir. Böylece model, benzer uçuş profilleri altında farklı payload değerlerinin enerji tüketimine olan etkisini öğrenebilmektedir.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Matematiksel olarak, payload değeri uçuş öznitelik vektörüne aşağıdaki şekilde eklenmiştir:</a:t>
            </a:r>
          </a:p>
          <a:p>
            <a:pPr algn="l">
              <a:lnSpc>
                <a:spcPts val="2800"/>
              </a:lnSpc>
              <a:spcBef>
                <a:spcPct val="0"/>
              </a:spcBef>
            </a:pPr>
          </a:p>
        </p:txBody>
      </p:sp>
      <p:sp>
        <p:nvSpPr>
          <p:cNvPr name="Freeform 17" id="17"/>
          <p:cNvSpPr/>
          <p:nvPr/>
        </p:nvSpPr>
        <p:spPr>
          <a:xfrm flipH="false" flipV="false" rot="0">
            <a:off x="3949384" y="7850254"/>
            <a:ext cx="6556532" cy="955763"/>
          </a:xfrm>
          <a:custGeom>
            <a:avLst/>
            <a:gdLst/>
            <a:ahLst/>
            <a:cxnLst/>
            <a:rect r="r" b="b" t="t" l="l"/>
            <a:pathLst>
              <a:path h="955763" w="6556532">
                <a:moveTo>
                  <a:pt x="0" y="0"/>
                </a:moveTo>
                <a:lnTo>
                  <a:pt x="6556532" y="0"/>
                </a:lnTo>
                <a:lnTo>
                  <a:pt x="6556532" y="955763"/>
                </a:lnTo>
                <a:lnTo>
                  <a:pt x="0" y="955763"/>
                </a:lnTo>
                <a:lnTo>
                  <a:pt x="0" y="0"/>
                </a:lnTo>
                <a:close/>
              </a:path>
            </a:pathLst>
          </a:custGeom>
          <a:blipFill>
            <a:blip r:embed="rId5"/>
            <a:stretch>
              <a:fillRect l="0" t="0" r="0" b="0"/>
            </a:stretch>
          </a:blipFill>
        </p:spPr>
      </p:sp>
      <p:sp>
        <p:nvSpPr>
          <p:cNvPr name="TextBox 18" id="18"/>
          <p:cNvSpPr txBox="true"/>
          <p:nvPr/>
        </p:nvSpPr>
        <p:spPr>
          <a:xfrm rot="0">
            <a:off x="2487219" y="9009003"/>
            <a:ext cx="9480862" cy="106362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 yaklaşım sayesinde enerji tüketimi, yalnızca rota geometrisi ve çevresel koşullara değil, görev yüküne bağlı olarak da modellenmiştir.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401565" y="1625600"/>
            <a:ext cx="10994091"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5.7 ÖZNITELIK VEKTÖRÜNÜN OLUŞTURULMASI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968081" y="1028700"/>
            <a:ext cx="5291219" cy="3690552"/>
            <a:chOff x="0" y="0"/>
            <a:chExt cx="1001453" cy="698500"/>
          </a:xfrm>
        </p:grpSpPr>
        <p:sp>
          <p:nvSpPr>
            <p:cNvPr name="Freeform 7" id="7"/>
            <p:cNvSpPr/>
            <p:nvPr/>
          </p:nvSpPr>
          <p:spPr>
            <a:xfrm flipH="false" flipV="false" rot="0">
              <a:off x="5920" y="0"/>
              <a:ext cx="989613" cy="698500"/>
            </a:xfrm>
            <a:custGeom>
              <a:avLst/>
              <a:gdLst/>
              <a:ahLst/>
              <a:cxnLst/>
              <a:rect r="r" b="b" t="t" l="l"/>
              <a:pathLst>
                <a:path h="698500" w="989613">
                  <a:moveTo>
                    <a:pt x="984496" y="368220"/>
                  </a:moveTo>
                  <a:lnTo>
                    <a:pt x="803371" y="679530"/>
                  </a:lnTo>
                  <a:cubicBezTo>
                    <a:pt x="796537" y="691275"/>
                    <a:pt x="783974" y="698500"/>
                    <a:pt x="770386" y="698500"/>
                  </a:cubicBezTo>
                  <a:lnTo>
                    <a:pt x="219227" y="698500"/>
                  </a:lnTo>
                  <a:cubicBezTo>
                    <a:pt x="205639" y="698500"/>
                    <a:pt x="193076" y="691275"/>
                    <a:pt x="186243" y="679530"/>
                  </a:cubicBezTo>
                  <a:lnTo>
                    <a:pt x="5117" y="368220"/>
                  </a:lnTo>
                  <a:cubicBezTo>
                    <a:pt x="-1706" y="356494"/>
                    <a:pt x="-1706" y="342006"/>
                    <a:pt x="5117" y="330280"/>
                  </a:cubicBezTo>
                  <a:lnTo>
                    <a:pt x="186243" y="18970"/>
                  </a:lnTo>
                  <a:cubicBezTo>
                    <a:pt x="193076" y="7225"/>
                    <a:pt x="205639" y="0"/>
                    <a:pt x="219227" y="0"/>
                  </a:cubicBezTo>
                  <a:lnTo>
                    <a:pt x="770386" y="0"/>
                  </a:lnTo>
                  <a:cubicBezTo>
                    <a:pt x="783974" y="0"/>
                    <a:pt x="796537" y="7225"/>
                    <a:pt x="803371" y="18970"/>
                  </a:cubicBezTo>
                  <a:lnTo>
                    <a:pt x="984496" y="330280"/>
                  </a:lnTo>
                  <a:cubicBezTo>
                    <a:pt x="991319" y="342006"/>
                    <a:pt x="991319" y="356494"/>
                    <a:pt x="984496" y="368220"/>
                  </a:cubicBezTo>
                  <a:close/>
                </a:path>
              </a:pathLst>
            </a:custGeom>
            <a:blipFill>
              <a:blip r:embed="rId2"/>
              <a:stretch>
                <a:fillRect l="-2937" t="0" r="-2937" b="0"/>
              </a:stretch>
            </a:blipFill>
            <a:ln cap="sq">
              <a:noFill/>
              <a:prstDash val="solid"/>
              <a:miter/>
            </a:ln>
          </p:spPr>
        </p:sp>
      </p:grpSp>
      <p:grpSp>
        <p:nvGrpSpPr>
          <p:cNvPr name="Group 8" id="8"/>
          <p:cNvGrpSpPr/>
          <p:nvPr/>
        </p:nvGrpSpPr>
        <p:grpSpPr>
          <a:xfrm rot="0">
            <a:off x="15002203" y="5010359"/>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337284" cy="5112168"/>
            <a:chOff x="0" y="0"/>
            <a:chExt cx="592624" cy="698500"/>
          </a:xfrm>
        </p:grpSpPr>
        <p:sp>
          <p:nvSpPr>
            <p:cNvPr name="Freeform 12" id="12"/>
            <p:cNvSpPr/>
            <p:nvPr/>
          </p:nvSpPr>
          <p:spPr>
            <a:xfrm flipH="false" flipV="false" rot="0">
              <a:off x="7222" y="0"/>
              <a:ext cx="578179" cy="698500"/>
            </a:xfrm>
            <a:custGeom>
              <a:avLst/>
              <a:gdLst/>
              <a:ahLst/>
              <a:cxnLst/>
              <a:rect r="r" b="b" t="t" l="l"/>
              <a:pathLst>
                <a:path h="698500" w="578179">
                  <a:moveTo>
                    <a:pt x="571937" y="372393"/>
                  </a:moveTo>
                  <a:lnTo>
                    <a:pt x="395667" y="675357"/>
                  </a:lnTo>
                  <a:cubicBezTo>
                    <a:pt x="387330" y="689686"/>
                    <a:pt x="372004" y="698500"/>
                    <a:pt x="355427" y="698500"/>
                  </a:cubicBezTo>
                  <a:lnTo>
                    <a:pt x="222753" y="698500"/>
                  </a:lnTo>
                  <a:cubicBezTo>
                    <a:pt x="206176" y="698500"/>
                    <a:pt x="190850" y="689686"/>
                    <a:pt x="182513" y="675357"/>
                  </a:cubicBezTo>
                  <a:lnTo>
                    <a:pt x="6243" y="372393"/>
                  </a:lnTo>
                  <a:cubicBezTo>
                    <a:pt x="-2081" y="358087"/>
                    <a:pt x="-2081" y="340413"/>
                    <a:pt x="6243" y="326107"/>
                  </a:cubicBezTo>
                  <a:lnTo>
                    <a:pt x="182513" y="23143"/>
                  </a:lnTo>
                  <a:cubicBezTo>
                    <a:pt x="190850" y="8814"/>
                    <a:pt x="206176" y="0"/>
                    <a:pt x="222753" y="0"/>
                  </a:cubicBezTo>
                  <a:lnTo>
                    <a:pt x="355427" y="0"/>
                  </a:lnTo>
                  <a:cubicBezTo>
                    <a:pt x="372004" y="0"/>
                    <a:pt x="387330" y="8814"/>
                    <a:pt x="395667" y="23143"/>
                  </a:cubicBezTo>
                  <a:lnTo>
                    <a:pt x="571937" y="326107"/>
                  </a:lnTo>
                  <a:cubicBezTo>
                    <a:pt x="580260" y="340413"/>
                    <a:pt x="580260" y="358087"/>
                    <a:pt x="571937" y="372393"/>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364024"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1189460" y="8330195"/>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822338" y="5172081"/>
            <a:ext cx="4810623" cy="1049591"/>
          </a:xfrm>
          <a:custGeom>
            <a:avLst/>
            <a:gdLst/>
            <a:ahLst/>
            <a:cxnLst/>
            <a:rect r="r" b="b" t="t" l="l"/>
            <a:pathLst>
              <a:path h="1049591" w="4810623">
                <a:moveTo>
                  <a:pt x="0" y="0"/>
                </a:moveTo>
                <a:lnTo>
                  <a:pt x="4810624" y="0"/>
                </a:lnTo>
                <a:lnTo>
                  <a:pt x="4810624" y="1049590"/>
                </a:lnTo>
                <a:lnTo>
                  <a:pt x="0" y="1049590"/>
                </a:lnTo>
                <a:lnTo>
                  <a:pt x="0" y="0"/>
                </a:lnTo>
                <a:close/>
              </a:path>
            </a:pathLst>
          </a:custGeom>
          <a:blipFill>
            <a:blip r:embed="rId5"/>
            <a:stretch>
              <a:fillRect l="0" t="0" r="0" b="0"/>
            </a:stretch>
          </a:blipFill>
        </p:spPr>
      </p:sp>
      <p:sp>
        <p:nvSpPr>
          <p:cNvPr name="TextBox 17" id="17"/>
          <p:cNvSpPr txBox="true"/>
          <p:nvPr/>
        </p:nvSpPr>
        <p:spPr>
          <a:xfrm rot="0">
            <a:off x="2705901" y="3756234"/>
            <a:ext cx="9480862" cy="10636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Yukarıda açıklanan tüm öznitelikler birleştir</a:t>
            </a:r>
            <a:r>
              <a:rPr lang="en-US" sz="2000" spc="50">
                <a:solidFill>
                  <a:srgbClr val="F9F9F9"/>
                </a:solidFill>
                <a:latin typeface="Neue Machina"/>
                <a:ea typeface="Neue Machina"/>
                <a:cs typeface="Neue Machina"/>
                <a:sym typeface="Neue Machina"/>
              </a:rPr>
              <a:t>ilerek her uçuş için tek bir öznitelik vektörü elde edilmiştir. Böylece zaman serisi verileri, aşağıdaki formda sabit boyutlu bir veri kümesine dönüştürülmüştür:</a:t>
            </a:r>
          </a:p>
        </p:txBody>
      </p:sp>
      <p:sp>
        <p:nvSpPr>
          <p:cNvPr name="TextBox 18" id="18"/>
          <p:cNvSpPr txBox="true"/>
          <p:nvPr/>
        </p:nvSpPr>
        <p:spPr>
          <a:xfrm rot="0">
            <a:off x="2705901" y="6516946"/>
            <a:ext cx="9480862" cy="141605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Her bir xf​ vektörü, ilgili uçuşun geometrik, dinamik, çevresel ve görevsel özelliklerini temsil etmektedir. Bu yapı, sonraki bölümde açıklanan makine öğrenmesi tabanlı enerji tahmin modelinin eğitimi için temel veri setini oluşturmaktadır.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087969" y="3950854"/>
            <a:ext cx="6175937" cy="5307446"/>
            <a:chOff x="0" y="0"/>
            <a:chExt cx="812800" cy="698500"/>
          </a:xfrm>
        </p:grpSpPr>
        <p:sp>
          <p:nvSpPr>
            <p:cNvPr name="Freeform 3" id="3"/>
            <p:cNvSpPr/>
            <p:nvPr/>
          </p:nvSpPr>
          <p:spPr>
            <a:xfrm flipH="false" flipV="false" rot="0">
              <a:off x="5072" y="0"/>
              <a:ext cx="802656" cy="698500"/>
            </a:xfrm>
            <a:custGeom>
              <a:avLst/>
              <a:gdLst/>
              <a:ahLst/>
              <a:cxnLst/>
              <a:rect r="r" b="b" t="t" l="l"/>
              <a:pathLst>
                <a:path h="698500" w="802656">
                  <a:moveTo>
                    <a:pt x="798272" y="365503"/>
                  </a:moveTo>
                  <a:lnTo>
                    <a:pt x="613984" y="682247"/>
                  </a:lnTo>
                  <a:cubicBezTo>
                    <a:pt x="608130" y="692310"/>
                    <a:pt x="597366" y="698500"/>
                    <a:pt x="585725" y="698500"/>
                  </a:cubicBezTo>
                  <a:lnTo>
                    <a:pt x="216931" y="698500"/>
                  </a:lnTo>
                  <a:cubicBezTo>
                    <a:pt x="205290" y="698500"/>
                    <a:pt x="194526" y="692310"/>
                    <a:pt x="188672" y="682247"/>
                  </a:cubicBezTo>
                  <a:lnTo>
                    <a:pt x="4384" y="365503"/>
                  </a:lnTo>
                  <a:cubicBezTo>
                    <a:pt x="-1461" y="355456"/>
                    <a:pt x="-1461" y="343044"/>
                    <a:pt x="4384" y="332997"/>
                  </a:cubicBezTo>
                  <a:lnTo>
                    <a:pt x="188672" y="16253"/>
                  </a:lnTo>
                  <a:cubicBezTo>
                    <a:pt x="194526" y="6190"/>
                    <a:pt x="205290" y="0"/>
                    <a:pt x="216931" y="0"/>
                  </a:cubicBezTo>
                  <a:lnTo>
                    <a:pt x="585725" y="0"/>
                  </a:lnTo>
                  <a:cubicBezTo>
                    <a:pt x="597366" y="0"/>
                    <a:pt x="608130" y="6190"/>
                    <a:pt x="613984" y="16253"/>
                  </a:cubicBezTo>
                  <a:lnTo>
                    <a:pt x="798272" y="332997"/>
                  </a:lnTo>
                  <a:cubicBezTo>
                    <a:pt x="804117" y="343044"/>
                    <a:pt x="804117" y="355456"/>
                    <a:pt x="798272" y="365503"/>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833254" y="6604577"/>
            <a:ext cx="4605616" cy="5307446"/>
            <a:chOff x="0" y="0"/>
            <a:chExt cx="800019" cy="921931"/>
          </a:xfrm>
        </p:grpSpPr>
        <p:sp>
          <p:nvSpPr>
            <p:cNvPr name="Freeform 6" id="6"/>
            <p:cNvSpPr/>
            <p:nvPr/>
          </p:nvSpPr>
          <p:spPr>
            <a:xfrm flipH="false" flipV="false" rot="0">
              <a:off x="5311" y="0"/>
              <a:ext cx="789397" cy="921931"/>
            </a:xfrm>
            <a:custGeom>
              <a:avLst/>
              <a:gdLst/>
              <a:ahLst/>
              <a:cxnLst/>
              <a:rect r="r" b="b" t="t" l="l"/>
              <a:pathLst>
                <a:path h="921931" w="789397">
                  <a:moveTo>
                    <a:pt x="784538" y="484038"/>
                  </a:moveTo>
                  <a:lnTo>
                    <a:pt x="601679" y="898859"/>
                  </a:lnTo>
                  <a:cubicBezTo>
                    <a:pt x="595498" y="912881"/>
                    <a:pt x="581619" y="921931"/>
                    <a:pt x="566294" y="921931"/>
                  </a:cubicBezTo>
                  <a:lnTo>
                    <a:pt x="223104" y="921931"/>
                  </a:lnTo>
                  <a:cubicBezTo>
                    <a:pt x="207779" y="921931"/>
                    <a:pt x="193900" y="912881"/>
                    <a:pt x="187718" y="898859"/>
                  </a:cubicBezTo>
                  <a:lnTo>
                    <a:pt x="4860" y="484038"/>
                  </a:lnTo>
                  <a:cubicBezTo>
                    <a:pt x="-1620" y="469339"/>
                    <a:pt x="-1620" y="452592"/>
                    <a:pt x="4860" y="437893"/>
                  </a:cubicBezTo>
                  <a:lnTo>
                    <a:pt x="187718" y="23072"/>
                  </a:lnTo>
                  <a:cubicBezTo>
                    <a:pt x="193900" y="9050"/>
                    <a:pt x="207779" y="0"/>
                    <a:pt x="223104" y="0"/>
                  </a:cubicBezTo>
                  <a:lnTo>
                    <a:pt x="566294" y="0"/>
                  </a:lnTo>
                  <a:cubicBezTo>
                    <a:pt x="581619" y="0"/>
                    <a:pt x="595498" y="9050"/>
                    <a:pt x="601679" y="23072"/>
                  </a:cubicBezTo>
                  <a:lnTo>
                    <a:pt x="784538" y="437893"/>
                  </a:lnTo>
                  <a:cubicBezTo>
                    <a:pt x="791017" y="452592"/>
                    <a:pt x="791017" y="469339"/>
                    <a:pt x="784538" y="484038"/>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71419" cy="979081"/>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833254" y="3950854"/>
            <a:ext cx="4605616" cy="5307446"/>
            <a:chOff x="0" y="0"/>
            <a:chExt cx="812800" cy="936659"/>
          </a:xfrm>
        </p:grpSpPr>
        <p:sp>
          <p:nvSpPr>
            <p:cNvPr name="Freeform 9" id="9"/>
            <p:cNvSpPr/>
            <p:nvPr/>
          </p:nvSpPr>
          <p:spPr>
            <a:xfrm flipH="false" flipV="false" rot="0">
              <a:off x="5234" y="0"/>
              <a:ext cx="802331" cy="936659"/>
            </a:xfrm>
            <a:custGeom>
              <a:avLst/>
              <a:gdLst/>
              <a:ahLst/>
              <a:cxnLst/>
              <a:rect r="r" b="b" t="t" l="l"/>
              <a:pathLst>
                <a:path h="936659" w="802331">
                  <a:moveTo>
                    <a:pt x="797530" y="491461"/>
                  </a:moveTo>
                  <a:lnTo>
                    <a:pt x="614402" y="913528"/>
                  </a:lnTo>
                  <a:cubicBezTo>
                    <a:pt x="608309" y="927572"/>
                    <a:pt x="594460" y="936659"/>
                    <a:pt x="579151" y="936659"/>
                  </a:cubicBezTo>
                  <a:lnTo>
                    <a:pt x="223181" y="936659"/>
                  </a:lnTo>
                  <a:cubicBezTo>
                    <a:pt x="207872" y="936659"/>
                    <a:pt x="194023" y="927572"/>
                    <a:pt x="187930" y="913528"/>
                  </a:cubicBezTo>
                  <a:lnTo>
                    <a:pt x="4802" y="491461"/>
                  </a:lnTo>
                  <a:cubicBezTo>
                    <a:pt x="-1600" y="476704"/>
                    <a:pt x="-1600" y="459955"/>
                    <a:pt x="4802" y="445198"/>
                  </a:cubicBezTo>
                  <a:lnTo>
                    <a:pt x="187930" y="23131"/>
                  </a:lnTo>
                  <a:cubicBezTo>
                    <a:pt x="194023" y="9087"/>
                    <a:pt x="207872" y="0"/>
                    <a:pt x="223181" y="0"/>
                  </a:cubicBezTo>
                  <a:lnTo>
                    <a:pt x="579151" y="0"/>
                  </a:lnTo>
                  <a:cubicBezTo>
                    <a:pt x="594460" y="0"/>
                    <a:pt x="608309" y="9087"/>
                    <a:pt x="614402" y="23131"/>
                  </a:cubicBezTo>
                  <a:lnTo>
                    <a:pt x="797530" y="445198"/>
                  </a:lnTo>
                  <a:cubicBezTo>
                    <a:pt x="803932" y="459955"/>
                    <a:pt x="803932" y="476704"/>
                    <a:pt x="797530" y="491461"/>
                  </a:cubicBezTo>
                  <a:close/>
                </a:path>
              </a:pathLst>
            </a:custGeom>
            <a:blipFill>
              <a:blip r:embed="rId2"/>
              <a:stretch>
                <a:fillRect l="-106889" t="0" r="-652" b="0"/>
              </a:stretch>
            </a:blipFill>
            <a:ln cap="sq">
              <a:noFill/>
              <a:prstDash val="solid"/>
              <a:miter/>
            </a:ln>
          </p:spPr>
        </p:sp>
      </p:grpSp>
      <p:grpSp>
        <p:nvGrpSpPr>
          <p:cNvPr name="Group 10" id="10"/>
          <p:cNvGrpSpPr/>
          <p:nvPr/>
        </p:nvGrpSpPr>
        <p:grpSpPr>
          <a:xfrm rot="0">
            <a:off x="13402005" y="3950854"/>
            <a:ext cx="886690" cy="762000"/>
            <a:chOff x="0" y="0"/>
            <a:chExt cx="812800" cy="698500"/>
          </a:xfrm>
        </p:grpSpPr>
        <p:sp>
          <p:nvSpPr>
            <p:cNvPr name="Freeform 11" id="11"/>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2" id="12"/>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3" id="13"/>
          <p:cNvSpPr/>
          <p:nvPr/>
        </p:nvSpPr>
        <p:spPr>
          <a:xfrm flipH="false" flipV="false" rot="0">
            <a:off x="5258073" y="9067800"/>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3980189" y="2671005"/>
            <a:ext cx="372865" cy="190500"/>
          </a:xfrm>
          <a:custGeom>
            <a:avLst/>
            <a:gdLst/>
            <a:ahLst/>
            <a:cxnLst/>
            <a:rect r="r" b="b" t="t" l="l"/>
            <a:pathLst>
              <a:path h="190500" w="372865">
                <a:moveTo>
                  <a:pt x="0" y="0"/>
                </a:moveTo>
                <a:lnTo>
                  <a:pt x="372865" y="0"/>
                </a:lnTo>
                <a:lnTo>
                  <a:pt x="372865" y="190499"/>
                </a:lnTo>
                <a:lnTo>
                  <a:pt x="0" y="190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926973" y="5392303"/>
            <a:ext cx="4250413" cy="896876"/>
          </a:xfrm>
          <a:custGeom>
            <a:avLst/>
            <a:gdLst/>
            <a:ahLst/>
            <a:cxnLst/>
            <a:rect r="r" b="b" t="t" l="l"/>
            <a:pathLst>
              <a:path h="896876" w="4250413">
                <a:moveTo>
                  <a:pt x="0" y="0"/>
                </a:moveTo>
                <a:lnTo>
                  <a:pt x="4250413" y="0"/>
                </a:lnTo>
                <a:lnTo>
                  <a:pt x="4250413" y="896876"/>
                </a:lnTo>
                <a:lnTo>
                  <a:pt x="0" y="896876"/>
                </a:lnTo>
                <a:lnTo>
                  <a:pt x="0" y="0"/>
                </a:lnTo>
                <a:close/>
              </a:path>
            </a:pathLst>
          </a:custGeom>
          <a:blipFill>
            <a:blip r:embed="rId5"/>
            <a:stretch>
              <a:fillRect l="0" t="0" r="0" b="0"/>
            </a:stretch>
          </a:blipFill>
        </p:spPr>
      </p:sp>
      <p:sp>
        <p:nvSpPr>
          <p:cNvPr name="TextBox 16" id="16"/>
          <p:cNvSpPr txBox="true"/>
          <p:nvPr/>
        </p:nvSpPr>
        <p:spPr>
          <a:xfrm rot="0">
            <a:off x="1028700" y="1162050"/>
            <a:ext cx="12046960" cy="1984896"/>
          </a:xfrm>
          <a:prstGeom prst="rect">
            <a:avLst/>
          </a:prstGeom>
        </p:spPr>
        <p:txBody>
          <a:bodyPr anchor="t" rtlCol="false" tIns="0" lIns="0" bIns="0" rIns="0">
            <a:spAutoFit/>
          </a:bodyPr>
          <a:lstStyle/>
          <a:p>
            <a:pPr algn="l">
              <a:lnSpc>
                <a:spcPts val="7645"/>
              </a:lnSpc>
            </a:pPr>
            <a:r>
              <a:rPr lang="en-US" b="true" sz="7645" spc="-573">
                <a:solidFill>
                  <a:srgbClr val="F9F9F9"/>
                </a:solidFill>
                <a:latin typeface="Neue Machina Ultra-Bold"/>
                <a:ea typeface="Neue Machina Ultra-Bold"/>
                <a:cs typeface="Neue Machina Ultra-Bold"/>
                <a:sym typeface="Neue Machina Ultra-Bold"/>
              </a:rPr>
              <a:t>6 PAYLOAD ETKISININ MODELLEMESI</a:t>
            </a:r>
          </a:p>
        </p:txBody>
      </p:sp>
      <p:sp>
        <p:nvSpPr>
          <p:cNvPr name="TextBox 17" id="17"/>
          <p:cNvSpPr txBox="true"/>
          <p:nvPr/>
        </p:nvSpPr>
        <p:spPr>
          <a:xfrm rot="0">
            <a:off x="3630169" y="3623828"/>
            <a:ext cx="8792490" cy="176847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Yukarıda açıklanan tüm feature’lar birleştirilerek</a:t>
            </a:r>
            <a:r>
              <a:rPr lang="en-US" sz="2000" spc="50">
                <a:solidFill>
                  <a:srgbClr val="F9F9F9"/>
                </a:solidFill>
                <a:latin typeface="Neue Machina"/>
                <a:ea typeface="Neue Machina"/>
                <a:cs typeface="Neue Machina"/>
                <a:sym typeface="Neue Machina"/>
              </a:rPr>
              <a:t> her uçuş için tek bir feature vektörü oluşturulmuştur.</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Son durumda veri seti şu şekilde tanımlanır:</a:t>
            </a:r>
          </a:p>
          <a:p>
            <a:pPr algn="l">
              <a:lnSpc>
                <a:spcPts val="2800"/>
              </a:lnSpc>
              <a:spcBef>
                <a:spcPct val="0"/>
              </a:spcBef>
            </a:pPr>
          </a:p>
        </p:txBody>
      </p:sp>
      <p:sp>
        <p:nvSpPr>
          <p:cNvPr name="TextBox 18" id="18"/>
          <p:cNvSpPr txBox="true"/>
          <p:nvPr/>
        </p:nvSpPr>
        <p:spPr>
          <a:xfrm rot="0">
            <a:off x="3630169" y="6317239"/>
            <a:ext cx="8792490" cy="176847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Burada: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d: çıkarılan feature sayısı</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y: toplam enerji tüketimidi</a:t>
            </a:r>
            <a:r>
              <a:rPr lang="en-US" sz="2000" spc="50">
                <a:solidFill>
                  <a:srgbClr val="F9F9F9"/>
                </a:solidFill>
                <a:latin typeface="Neue Machina"/>
                <a:ea typeface="Neue Machina"/>
                <a:cs typeface="Neue Machina"/>
                <a:sym typeface="Neue Machina"/>
              </a:rPr>
              <a:t>r</a:t>
            </a:r>
          </a:p>
          <a:p>
            <a:pPr algn="l">
              <a:lnSpc>
                <a:spcPts val="2800"/>
              </a:lnSpc>
              <a:spcBef>
                <a:spcPct val="0"/>
              </a:spcBef>
            </a:pPr>
            <a:r>
              <a:rPr lang="en-US" sz="2000" spc="50">
                <a:solidFill>
                  <a:srgbClr val="F9F9F9"/>
                </a:solidFill>
                <a:latin typeface="Neue Machina"/>
                <a:ea typeface="Neue Machina"/>
                <a:cs typeface="Neue Machina"/>
                <a:sym typeface="Neue Machina"/>
              </a:rPr>
              <a:t>Bu yapı, klasik bir regresyon problemine karşılık gelmektedir.</a:t>
            </a:r>
          </a:p>
          <a:p>
            <a:pPr algn="l">
              <a:lnSpc>
                <a:spcPts val="28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508017" y="-1992024"/>
            <a:ext cx="4635983" cy="3984048"/>
            <a:chOff x="0" y="0"/>
            <a:chExt cx="812800" cy="698500"/>
          </a:xfrm>
        </p:grpSpPr>
        <p:sp>
          <p:nvSpPr>
            <p:cNvPr name="Freeform 3" id="3"/>
            <p:cNvSpPr/>
            <p:nvPr/>
          </p:nvSpPr>
          <p:spPr>
            <a:xfrm flipH="false" flipV="false" rot="0">
              <a:off x="6757" y="0"/>
              <a:ext cx="799286" cy="698500"/>
            </a:xfrm>
            <a:custGeom>
              <a:avLst/>
              <a:gdLst/>
              <a:ahLst/>
              <a:cxnLst/>
              <a:rect r="r" b="b" t="t" l="l"/>
              <a:pathLst>
                <a:path h="698500" w="799286">
                  <a:moveTo>
                    <a:pt x="793446" y="370901"/>
                  </a:moveTo>
                  <a:lnTo>
                    <a:pt x="615440" y="676849"/>
                  </a:lnTo>
                  <a:cubicBezTo>
                    <a:pt x="607641" y="690253"/>
                    <a:pt x="593302" y="698500"/>
                    <a:pt x="577794" y="698500"/>
                  </a:cubicBezTo>
                  <a:lnTo>
                    <a:pt x="221492" y="698500"/>
                  </a:lnTo>
                  <a:cubicBezTo>
                    <a:pt x="205984" y="698500"/>
                    <a:pt x="191645" y="690253"/>
                    <a:pt x="183846" y="676849"/>
                  </a:cubicBezTo>
                  <a:lnTo>
                    <a:pt x="5840" y="370901"/>
                  </a:lnTo>
                  <a:cubicBezTo>
                    <a:pt x="-1947" y="357517"/>
                    <a:pt x="-1947" y="340983"/>
                    <a:pt x="5840" y="327599"/>
                  </a:cubicBezTo>
                  <a:lnTo>
                    <a:pt x="183846" y="21651"/>
                  </a:lnTo>
                  <a:cubicBezTo>
                    <a:pt x="191645" y="8247"/>
                    <a:pt x="205984" y="0"/>
                    <a:pt x="221492" y="0"/>
                  </a:cubicBezTo>
                  <a:lnTo>
                    <a:pt x="577794" y="0"/>
                  </a:lnTo>
                  <a:cubicBezTo>
                    <a:pt x="593302" y="0"/>
                    <a:pt x="607641" y="8247"/>
                    <a:pt x="615440" y="21651"/>
                  </a:cubicBezTo>
                  <a:lnTo>
                    <a:pt x="793446" y="327599"/>
                  </a:lnTo>
                  <a:cubicBezTo>
                    <a:pt x="801233" y="340983"/>
                    <a:pt x="801233" y="357517"/>
                    <a:pt x="793446" y="370901"/>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819673" y="3271692"/>
            <a:ext cx="4605616" cy="5307446"/>
            <a:chOff x="0" y="0"/>
            <a:chExt cx="812800" cy="936659"/>
          </a:xfrm>
        </p:grpSpPr>
        <p:sp>
          <p:nvSpPr>
            <p:cNvPr name="Freeform 6" id="6"/>
            <p:cNvSpPr/>
            <p:nvPr/>
          </p:nvSpPr>
          <p:spPr>
            <a:xfrm flipH="false" flipV="false" rot="0">
              <a:off x="5234" y="0"/>
              <a:ext cx="802331" cy="936659"/>
            </a:xfrm>
            <a:custGeom>
              <a:avLst/>
              <a:gdLst/>
              <a:ahLst/>
              <a:cxnLst/>
              <a:rect r="r" b="b" t="t" l="l"/>
              <a:pathLst>
                <a:path h="936659" w="802331">
                  <a:moveTo>
                    <a:pt x="797530" y="491461"/>
                  </a:moveTo>
                  <a:lnTo>
                    <a:pt x="614402" y="913528"/>
                  </a:lnTo>
                  <a:cubicBezTo>
                    <a:pt x="608309" y="927572"/>
                    <a:pt x="594460" y="936659"/>
                    <a:pt x="579151" y="936659"/>
                  </a:cubicBezTo>
                  <a:lnTo>
                    <a:pt x="223181" y="936659"/>
                  </a:lnTo>
                  <a:cubicBezTo>
                    <a:pt x="207872" y="936659"/>
                    <a:pt x="194023" y="927572"/>
                    <a:pt x="187930" y="913528"/>
                  </a:cubicBezTo>
                  <a:lnTo>
                    <a:pt x="4802" y="491461"/>
                  </a:lnTo>
                  <a:cubicBezTo>
                    <a:pt x="-1600" y="476704"/>
                    <a:pt x="-1600" y="459955"/>
                    <a:pt x="4802" y="445198"/>
                  </a:cubicBezTo>
                  <a:lnTo>
                    <a:pt x="187930" y="23131"/>
                  </a:lnTo>
                  <a:cubicBezTo>
                    <a:pt x="194023" y="9087"/>
                    <a:pt x="207872" y="0"/>
                    <a:pt x="223181" y="0"/>
                  </a:cubicBezTo>
                  <a:lnTo>
                    <a:pt x="579151" y="0"/>
                  </a:lnTo>
                  <a:cubicBezTo>
                    <a:pt x="594460" y="0"/>
                    <a:pt x="608309" y="9087"/>
                    <a:pt x="614402" y="23131"/>
                  </a:cubicBezTo>
                  <a:lnTo>
                    <a:pt x="797530" y="445198"/>
                  </a:lnTo>
                  <a:cubicBezTo>
                    <a:pt x="803932" y="459955"/>
                    <a:pt x="803932" y="476704"/>
                    <a:pt x="797530" y="491461"/>
                  </a:cubicBezTo>
                  <a:close/>
                </a:path>
              </a:pathLst>
            </a:custGeom>
            <a:blipFill>
              <a:blip r:embed="rId2"/>
              <a:stretch>
                <a:fillRect l="0" t="-7036" r="0" b="-7036"/>
              </a:stretch>
            </a:blipFill>
            <a:ln cap="sq">
              <a:noFill/>
              <a:prstDash val="solid"/>
              <a:miter/>
            </a:ln>
          </p:spPr>
        </p:sp>
      </p:grpSp>
      <p:grpSp>
        <p:nvGrpSpPr>
          <p:cNvPr name="Group 7" id="7"/>
          <p:cNvGrpSpPr/>
          <p:nvPr/>
        </p:nvGrpSpPr>
        <p:grpSpPr>
          <a:xfrm rot="0">
            <a:off x="14941308" y="8294976"/>
            <a:ext cx="4635983" cy="3984048"/>
            <a:chOff x="0" y="0"/>
            <a:chExt cx="812800" cy="698500"/>
          </a:xfrm>
        </p:grpSpPr>
        <p:sp>
          <p:nvSpPr>
            <p:cNvPr name="Freeform 8" id="8"/>
            <p:cNvSpPr/>
            <p:nvPr/>
          </p:nvSpPr>
          <p:spPr>
            <a:xfrm flipH="false" flipV="false" rot="0">
              <a:off x="6757" y="0"/>
              <a:ext cx="799286" cy="698500"/>
            </a:xfrm>
            <a:custGeom>
              <a:avLst/>
              <a:gdLst/>
              <a:ahLst/>
              <a:cxnLst/>
              <a:rect r="r" b="b" t="t" l="l"/>
              <a:pathLst>
                <a:path h="698500" w="799286">
                  <a:moveTo>
                    <a:pt x="793446" y="370901"/>
                  </a:moveTo>
                  <a:lnTo>
                    <a:pt x="615440" y="676849"/>
                  </a:lnTo>
                  <a:cubicBezTo>
                    <a:pt x="607641" y="690253"/>
                    <a:pt x="593302" y="698500"/>
                    <a:pt x="577794" y="698500"/>
                  </a:cubicBezTo>
                  <a:lnTo>
                    <a:pt x="221492" y="698500"/>
                  </a:lnTo>
                  <a:cubicBezTo>
                    <a:pt x="205984" y="698500"/>
                    <a:pt x="191645" y="690253"/>
                    <a:pt x="183846" y="676849"/>
                  </a:cubicBezTo>
                  <a:lnTo>
                    <a:pt x="5840" y="370901"/>
                  </a:lnTo>
                  <a:cubicBezTo>
                    <a:pt x="-1947" y="357517"/>
                    <a:pt x="-1947" y="340983"/>
                    <a:pt x="5840" y="327599"/>
                  </a:cubicBezTo>
                  <a:lnTo>
                    <a:pt x="183846" y="21651"/>
                  </a:lnTo>
                  <a:cubicBezTo>
                    <a:pt x="191645" y="8247"/>
                    <a:pt x="205984" y="0"/>
                    <a:pt x="221492" y="0"/>
                  </a:cubicBezTo>
                  <a:lnTo>
                    <a:pt x="577794" y="0"/>
                  </a:lnTo>
                  <a:cubicBezTo>
                    <a:pt x="593302" y="0"/>
                    <a:pt x="607641" y="8247"/>
                    <a:pt x="615440" y="21651"/>
                  </a:cubicBezTo>
                  <a:lnTo>
                    <a:pt x="793446" y="327599"/>
                  </a:lnTo>
                  <a:cubicBezTo>
                    <a:pt x="801233" y="340983"/>
                    <a:pt x="801233" y="357517"/>
                    <a:pt x="793446" y="370901"/>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6886435" y="1028700"/>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749616" y="9067800"/>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916299" y="5925415"/>
            <a:ext cx="4067186" cy="938581"/>
          </a:xfrm>
          <a:custGeom>
            <a:avLst/>
            <a:gdLst/>
            <a:ahLst/>
            <a:cxnLst/>
            <a:rect r="r" b="b" t="t" l="l"/>
            <a:pathLst>
              <a:path h="938581" w="4067186">
                <a:moveTo>
                  <a:pt x="0" y="0"/>
                </a:moveTo>
                <a:lnTo>
                  <a:pt x="4067186" y="0"/>
                </a:lnTo>
                <a:lnTo>
                  <a:pt x="4067186" y="938582"/>
                </a:lnTo>
                <a:lnTo>
                  <a:pt x="0" y="938582"/>
                </a:lnTo>
                <a:lnTo>
                  <a:pt x="0" y="0"/>
                </a:lnTo>
                <a:close/>
              </a:path>
            </a:pathLst>
          </a:custGeom>
          <a:blipFill>
            <a:blip r:embed="rId5"/>
            <a:stretch>
              <a:fillRect l="0" t="0" r="0" b="0"/>
            </a:stretch>
          </a:blipFill>
        </p:spPr>
      </p:sp>
      <p:sp>
        <p:nvSpPr>
          <p:cNvPr name="Freeform 13" id="13"/>
          <p:cNvSpPr/>
          <p:nvPr/>
        </p:nvSpPr>
        <p:spPr>
          <a:xfrm flipH="false" flipV="false" rot="0">
            <a:off x="4316006" y="8294976"/>
            <a:ext cx="3267773" cy="1142134"/>
          </a:xfrm>
          <a:custGeom>
            <a:avLst/>
            <a:gdLst/>
            <a:ahLst/>
            <a:cxnLst/>
            <a:rect r="r" b="b" t="t" l="l"/>
            <a:pathLst>
              <a:path h="1142134" w="3267773">
                <a:moveTo>
                  <a:pt x="0" y="0"/>
                </a:moveTo>
                <a:lnTo>
                  <a:pt x="3267772" y="0"/>
                </a:lnTo>
                <a:lnTo>
                  <a:pt x="3267772" y="1142134"/>
                </a:lnTo>
                <a:lnTo>
                  <a:pt x="0" y="1142134"/>
                </a:lnTo>
                <a:lnTo>
                  <a:pt x="0" y="0"/>
                </a:lnTo>
                <a:close/>
              </a:path>
            </a:pathLst>
          </a:custGeom>
          <a:blipFill>
            <a:blip r:embed="rId6"/>
            <a:stretch>
              <a:fillRect l="0" t="0" r="0" b="0"/>
            </a:stretch>
          </a:blipFill>
        </p:spPr>
      </p:sp>
      <p:sp>
        <p:nvSpPr>
          <p:cNvPr name="TextBox 14" id="14"/>
          <p:cNvSpPr txBox="true"/>
          <p:nvPr/>
        </p:nvSpPr>
        <p:spPr>
          <a:xfrm rot="0">
            <a:off x="9144000" y="693480"/>
            <a:ext cx="10000914" cy="2333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7. GÜÇ TABANLI ADABOOST REGRESYON MODELI</a:t>
            </a:r>
          </a:p>
        </p:txBody>
      </p:sp>
      <p:sp>
        <p:nvSpPr>
          <p:cNvPr name="TextBox 15" id="15"/>
          <p:cNvSpPr txBox="true"/>
          <p:nvPr/>
        </p:nvSpPr>
        <p:spPr>
          <a:xfrm rot="0">
            <a:off x="807316" y="3099665"/>
            <a:ext cx="10285152" cy="282575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 çalışmada, “minimum power management” yaklaşımı doğrultusunda makine öğrenmesi modelinin hedef değişkeni olarak uçuş başına ortalama güç tüketimi tanımlanmıştır. Güç, batarya voltajı ve akım ölçümlerinden doğrudan hesaplanabildiği için, fiziksel olarak anlamlı ve güvenilir bir ölçüttür.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Her zaman a</a:t>
            </a:r>
            <a:r>
              <a:rPr lang="en-US" sz="2000" spc="50">
                <a:solidFill>
                  <a:srgbClr val="F9F9F9"/>
                </a:solidFill>
                <a:latin typeface="Neue Machina"/>
                <a:ea typeface="Neue Machina"/>
                <a:cs typeface="Neue Machina"/>
                <a:sym typeface="Neue Machina"/>
              </a:rPr>
              <a:t>dımında ölçülen anlık güç aşağıdaki şekilde hesaplanmıştır:</a:t>
            </a:r>
          </a:p>
          <a:p>
            <a:pPr algn="l">
              <a:lnSpc>
                <a:spcPts val="2800"/>
              </a:lnSpc>
              <a:spcBef>
                <a:spcPct val="0"/>
              </a:spcBef>
            </a:pPr>
          </a:p>
        </p:txBody>
      </p:sp>
      <p:sp>
        <p:nvSpPr>
          <p:cNvPr name="TextBox 16" id="16"/>
          <p:cNvSpPr txBox="true"/>
          <p:nvPr/>
        </p:nvSpPr>
        <p:spPr>
          <a:xfrm rot="0">
            <a:off x="807316" y="7164048"/>
            <a:ext cx="11039397" cy="71120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Uçuş boyunca ortalama güç tüketimi ise, güç-zaman eğrisinin zamana göre ortalaması alınarak elde edilmiştir: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508017" y="-1992024"/>
            <a:ext cx="4635983" cy="3984048"/>
            <a:chOff x="0" y="0"/>
            <a:chExt cx="812800" cy="698500"/>
          </a:xfrm>
        </p:grpSpPr>
        <p:sp>
          <p:nvSpPr>
            <p:cNvPr name="Freeform 3" id="3"/>
            <p:cNvSpPr/>
            <p:nvPr/>
          </p:nvSpPr>
          <p:spPr>
            <a:xfrm flipH="false" flipV="false" rot="0">
              <a:off x="6757" y="0"/>
              <a:ext cx="799286" cy="698500"/>
            </a:xfrm>
            <a:custGeom>
              <a:avLst/>
              <a:gdLst/>
              <a:ahLst/>
              <a:cxnLst/>
              <a:rect r="r" b="b" t="t" l="l"/>
              <a:pathLst>
                <a:path h="698500" w="799286">
                  <a:moveTo>
                    <a:pt x="793446" y="370901"/>
                  </a:moveTo>
                  <a:lnTo>
                    <a:pt x="615440" y="676849"/>
                  </a:lnTo>
                  <a:cubicBezTo>
                    <a:pt x="607641" y="690253"/>
                    <a:pt x="593302" y="698500"/>
                    <a:pt x="577794" y="698500"/>
                  </a:cubicBezTo>
                  <a:lnTo>
                    <a:pt x="221492" y="698500"/>
                  </a:lnTo>
                  <a:cubicBezTo>
                    <a:pt x="205984" y="698500"/>
                    <a:pt x="191645" y="690253"/>
                    <a:pt x="183846" y="676849"/>
                  </a:cubicBezTo>
                  <a:lnTo>
                    <a:pt x="5840" y="370901"/>
                  </a:lnTo>
                  <a:cubicBezTo>
                    <a:pt x="-1947" y="357517"/>
                    <a:pt x="-1947" y="340983"/>
                    <a:pt x="5840" y="327599"/>
                  </a:cubicBezTo>
                  <a:lnTo>
                    <a:pt x="183846" y="21651"/>
                  </a:lnTo>
                  <a:cubicBezTo>
                    <a:pt x="191645" y="8247"/>
                    <a:pt x="205984" y="0"/>
                    <a:pt x="221492" y="0"/>
                  </a:cubicBezTo>
                  <a:lnTo>
                    <a:pt x="577794" y="0"/>
                  </a:lnTo>
                  <a:cubicBezTo>
                    <a:pt x="593302" y="0"/>
                    <a:pt x="607641" y="8247"/>
                    <a:pt x="615440" y="21651"/>
                  </a:cubicBezTo>
                  <a:lnTo>
                    <a:pt x="793446" y="327599"/>
                  </a:lnTo>
                  <a:cubicBezTo>
                    <a:pt x="801233" y="340983"/>
                    <a:pt x="801233" y="357517"/>
                    <a:pt x="793446" y="370901"/>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4941308" y="8294976"/>
            <a:ext cx="4635983" cy="3984048"/>
            <a:chOff x="0" y="0"/>
            <a:chExt cx="812800" cy="698500"/>
          </a:xfrm>
        </p:grpSpPr>
        <p:sp>
          <p:nvSpPr>
            <p:cNvPr name="Freeform 6" id="6"/>
            <p:cNvSpPr/>
            <p:nvPr/>
          </p:nvSpPr>
          <p:spPr>
            <a:xfrm flipH="false" flipV="false" rot="0">
              <a:off x="6757" y="0"/>
              <a:ext cx="799286" cy="698500"/>
            </a:xfrm>
            <a:custGeom>
              <a:avLst/>
              <a:gdLst/>
              <a:ahLst/>
              <a:cxnLst/>
              <a:rect r="r" b="b" t="t" l="l"/>
              <a:pathLst>
                <a:path h="698500" w="799286">
                  <a:moveTo>
                    <a:pt x="793446" y="370901"/>
                  </a:moveTo>
                  <a:lnTo>
                    <a:pt x="615440" y="676849"/>
                  </a:lnTo>
                  <a:cubicBezTo>
                    <a:pt x="607641" y="690253"/>
                    <a:pt x="593302" y="698500"/>
                    <a:pt x="577794" y="698500"/>
                  </a:cubicBezTo>
                  <a:lnTo>
                    <a:pt x="221492" y="698500"/>
                  </a:lnTo>
                  <a:cubicBezTo>
                    <a:pt x="205984" y="698500"/>
                    <a:pt x="191645" y="690253"/>
                    <a:pt x="183846" y="676849"/>
                  </a:cubicBezTo>
                  <a:lnTo>
                    <a:pt x="5840" y="370901"/>
                  </a:lnTo>
                  <a:cubicBezTo>
                    <a:pt x="-1947" y="357517"/>
                    <a:pt x="-1947" y="340983"/>
                    <a:pt x="5840" y="327599"/>
                  </a:cubicBezTo>
                  <a:lnTo>
                    <a:pt x="183846" y="21651"/>
                  </a:lnTo>
                  <a:cubicBezTo>
                    <a:pt x="191645" y="8247"/>
                    <a:pt x="205984" y="0"/>
                    <a:pt x="221492" y="0"/>
                  </a:cubicBezTo>
                  <a:lnTo>
                    <a:pt x="577794" y="0"/>
                  </a:lnTo>
                  <a:cubicBezTo>
                    <a:pt x="593302" y="0"/>
                    <a:pt x="607641" y="8247"/>
                    <a:pt x="615440" y="21651"/>
                  </a:cubicBezTo>
                  <a:lnTo>
                    <a:pt x="793446" y="327599"/>
                  </a:lnTo>
                  <a:cubicBezTo>
                    <a:pt x="801233" y="340983"/>
                    <a:pt x="801233" y="357517"/>
                    <a:pt x="793446" y="370901"/>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749616" y="9067800"/>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523350" y="3397400"/>
            <a:ext cx="4811181" cy="1479056"/>
          </a:xfrm>
          <a:custGeom>
            <a:avLst/>
            <a:gdLst/>
            <a:ahLst/>
            <a:cxnLst/>
            <a:rect r="r" b="b" t="t" l="l"/>
            <a:pathLst>
              <a:path h="1479056" w="4811181">
                <a:moveTo>
                  <a:pt x="0" y="0"/>
                </a:moveTo>
                <a:lnTo>
                  <a:pt x="4811181" y="0"/>
                </a:lnTo>
                <a:lnTo>
                  <a:pt x="4811181" y="1479055"/>
                </a:lnTo>
                <a:lnTo>
                  <a:pt x="0" y="1479055"/>
                </a:lnTo>
                <a:lnTo>
                  <a:pt x="0" y="0"/>
                </a:lnTo>
                <a:close/>
              </a:path>
            </a:pathLst>
          </a:custGeom>
          <a:blipFill>
            <a:blip r:embed="rId4"/>
            <a:stretch>
              <a:fillRect l="0" t="0" r="0" b="0"/>
            </a:stretch>
          </a:blipFill>
        </p:spPr>
      </p:sp>
      <p:sp>
        <p:nvSpPr>
          <p:cNvPr name="Freeform 10" id="10"/>
          <p:cNvSpPr/>
          <p:nvPr/>
        </p:nvSpPr>
        <p:spPr>
          <a:xfrm flipH="false" flipV="false" rot="0">
            <a:off x="11691690" y="2715577"/>
            <a:ext cx="3571119" cy="1076014"/>
          </a:xfrm>
          <a:custGeom>
            <a:avLst/>
            <a:gdLst/>
            <a:ahLst/>
            <a:cxnLst/>
            <a:rect r="r" b="b" t="t" l="l"/>
            <a:pathLst>
              <a:path h="1076014" w="3571119">
                <a:moveTo>
                  <a:pt x="0" y="0"/>
                </a:moveTo>
                <a:lnTo>
                  <a:pt x="3571119" y="0"/>
                </a:lnTo>
                <a:lnTo>
                  <a:pt x="3571119" y="1076015"/>
                </a:lnTo>
                <a:lnTo>
                  <a:pt x="0" y="1076015"/>
                </a:lnTo>
                <a:lnTo>
                  <a:pt x="0" y="0"/>
                </a:lnTo>
                <a:close/>
              </a:path>
            </a:pathLst>
          </a:custGeom>
          <a:blipFill>
            <a:blip r:embed="rId5"/>
            <a:stretch>
              <a:fillRect l="0" t="0" r="0" b="0"/>
            </a:stretch>
          </a:blipFill>
        </p:spPr>
      </p:sp>
      <p:sp>
        <p:nvSpPr>
          <p:cNvPr name="TextBox 11" id="11"/>
          <p:cNvSpPr txBox="true"/>
          <p:nvPr/>
        </p:nvSpPr>
        <p:spPr>
          <a:xfrm rot="0">
            <a:off x="651577" y="2636692"/>
            <a:ext cx="10285152" cy="35877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Sayısal olarak bu ifade şu şekilde hesaplanmıştır:</a:t>
            </a:r>
          </a:p>
        </p:txBody>
      </p:sp>
      <p:sp>
        <p:nvSpPr>
          <p:cNvPr name="TextBox 12" id="12"/>
          <p:cNvSpPr txBox="true"/>
          <p:nvPr/>
        </p:nvSpPr>
        <p:spPr>
          <a:xfrm rot="0">
            <a:off x="651577" y="4969823"/>
            <a:ext cx="8119558" cy="458787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Burada: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T: toplam uçuş süresini,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Vi​ ve Ii​: ilgili zaman adımındaki batarya voltajı ve akımını ifade etmektedir.</a:t>
            </a:r>
          </a:p>
          <a:p>
            <a:pPr algn="l">
              <a:lnSpc>
                <a:spcPts val="2800"/>
              </a:lnSpc>
            </a:pPr>
            <a:r>
              <a:rPr lang="en-US" sz="2000" spc="50">
                <a:solidFill>
                  <a:srgbClr val="F9F9F9"/>
                </a:solidFill>
                <a:latin typeface="Neue Machina"/>
                <a:ea typeface="Neue Machina"/>
                <a:cs typeface="Neue Machina"/>
                <a:sym typeface="Neue Machina"/>
              </a:rPr>
              <a:t>Elde edilen Pavg​ değeri, her uçuş için tek bir skaler hedef değişken olarak kullanılmıştır.</a:t>
            </a:r>
          </a:p>
          <a:p>
            <a:pPr algn="l">
              <a:lnSpc>
                <a:spcPts val="2800"/>
              </a:lnSpc>
            </a:pPr>
          </a:p>
          <a:p>
            <a:pPr algn="l">
              <a:lnSpc>
                <a:spcPts val="2800"/>
              </a:lnSpc>
              <a:spcBef>
                <a:spcPct val="0"/>
              </a:spcBef>
            </a:pPr>
            <a:r>
              <a:rPr lang="en-US" sz="2000" spc="50">
                <a:solidFill>
                  <a:srgbClr val="F9F9F9"/>
                </a:solidFill>
                <a:latin typeface="Neue Machina"/>
                <a:ea typeface="Neue Machina"/>
                <a:cs typeface="Neue Machina"/>
                <a:sym typeface="Neue Machina"/>
              </a:rPr>
              <a:t>Ortalama güç tüketiminin tahmini için AdaBoostRegressor algoritması tercih edilmiştir. AdaBoost, birden fazla zayıf öğreniciyi (bu çalışmada sığ karar ağaçları) ardışık olarak eğiterek güçlü bir tahmin modeli oluşturan bir ensemble yöntemidir. Modelin genel yapısı aşağıdaki şekilde ifade edilebilir:</a:t>
            </a:r>
          </a:p>
        </p:txBody>
      </p:sp>
      <p:sp>
        <p:nvSpPr>
          <p:cNvPr name="TextBox 13" id="13"/>
          <p:cNvSpPr txBox="true"/>
          <p:nvPr/>
        </p:nvSpPr>
        <p:spPr>
          <a:xfrm rot="0">
            <a:off x="9417471" y="4160193"/>
            <a:ext cx="8119558" cy="317817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Burada: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hm​(x): m’inci zayıf öğreniciyi,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alpham​: bu öğrenicinin ağırlığını temsil etmektedir.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Bu yapı sayesinde model, uçuş geometrisi, manevra karakteri, rüzgâr koşulları ve payload gibi faktörlerin ortalama güç tüketimi üzerindeki doğrusal olmayan etkilerini öğrenebilmektedir.</a:t>
            </a:r>
          </a:p>
          <a:p>
            <a:pPr algn="l">
              <a:lnSpc>
                <a:spcPts val="28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9173633" y="-2911523"/>
            <a:ext cx="6175937" cy="4343688"/>
            <a:chOff x="0" y="0"/>
            <a:chExt cx="812800" cy="571662"/>
          </a:xfrm>
        </p:grpSpPr>
        <p:sp>
          <p:nvSpPr>
            <p:cNvPr name="Freeform 3" id="3"/>
            <p:cNvSpPr/>
            <p:nvPr/>
          </p:nvSpPr>
          <p:spPr>
            <a:xfrm flipH="false" flipV="false" rot="0">
              <a:off x="6003" y="0"/>
              <a:ext cx="800795" cy="571662"/>
            </a:xfrm>
            <a:custGeom>
              <a:avLst/>
              <a:gdLst/>
              <a:ahLst/>
              <a:cxnLst/>
              <a:rect r="r" b="b" t="t" l="l"/>
              <a:pathLst>
                <a:path h="571662" w="800795">
                  <a:moveTo>
                    <a:pt x="795902" y="301156"/>
                  </a:moveTo>
                  <a:lnTo>
                    <a:pt x="614492" y="556337"/>
                  </a:lnTo>
                  <a:cubicBezTo>
                    <a:pt x="607657" y="565951"/>
                    <a:pt x="596590" y="571662"/>
                    <a:pt x="584794" y="571662"/>
                  </a:cubicBezTo>
                  <a:lnTo>
                    <a:pt x="216000" y="571662"/>
                  </a:lnTo>
                  <a:cubicBezTo>
                    <a:pt x="204204" y="571662"/>
                    <a:pt x="193137" y="565951"/>
                    <a:pt x="186302" y="556337"/>
                  </a:cubicBezTo>
                  <a:lnTo>
                    <a:pt x="4892" y="301156"/>
                  </a:lnTo>
                  <a:cubicBezTo>
                    <a:pt x="-1631" y="291981"/>
                    <a:pt x="-1631" y="279681"/>
                    <a:pt x="4892" y="270506"/>
                  </a:cubicBezTo>
                  <a:lnTo>
                    <a:pt x="186302" y="15325"/>
                  </a:lnTo>
                  <a:cubicBezTo>
                    <a:pt x="193137" y="5711"/>
                    <a:pt x="204204" y="0"/>
                    <a:pt x="216000" y="0"/>
                  </a:cubicBezTo>
                  <a:lnTo>
                    <a:pt x="584794" y="0"/>
                  </a:lnTo>
                  <a:cubicBezTo>
                    <a:pt x="596590" y="0"/>
                    <a:pt x="607657" y="5711"/>
                    <a:pt x="614492" y="15325"/>
                  </a:cubicBezTo>
                  <a:lnTo>
                    <a:pt x="795902" y="270506"/>
                  </a:lnTo>
                  <a:cubicBezTo>
                    <a:pt x="802425" y="279681"/>
                    <a:pt x="802425" y="291981"/>
                    <a:pt x="795902" y="301156"/>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2881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5349571" y="1028700"/>
            <a:ext cx="433421" cy="219863"/>
          </a:xfrm>
          <a:custGeom>
            <a:avLst/>
            <a:gdLst/>
            <a:ahLst/>
            <a:cxnLst/>
            <a:rect r="r" b="b" t="t" l="l"/>
            <a:pathLst>
              <a:path h="219863" w="433421">
                <a:moveTo>
                  <a:pt x="0" y="0"/>
                </a:moveTo>
                <a:lnTo>
                  <a:pt x="433421" y="0"/>
                </a:lnTo>
                <a:lnTo>
                  <a:pt x="433421" y="219863"/>
                </a:lnTo>
                <a:lnTo>
                  <a:pt x="0" y="219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538733" y="3816300"/>
            <a:ext cx="7521199" cy="5442000"/>
            <a:chOff x="0" y="0"/>
            <a:chExt cx="965372" cy="698500"/>
          </a:xfrm>
        </p:grpSpPr>
        <p:sp>
          <p:nvSpPr>
            <p:cNvPr name="Freeform 7" id="7"/>
            <p:cNvSpPr/>
            <p:nvPr/>
          </p:nvSpPr>
          <p:spPr>
            <a:xfrm flipH="false" flipV="false" rot="0">
              <a:off x="4165" y="0"/>
              <a:ext cx="957043" cy="698500"/>
            </a:xfrm>
            <a:custGeom>
              <a:avLst/>
              <a:gdLst/>
              <a:ahLst/>
              <a:cxnLst/>
              <a:rect r="r" b="b" t="t" l="l"/>
              <a:pathLst>
                <a:path h="698500" w="957043">
                  <a:moveTo>
                    <a:pt x="953443" y="362596"/>
                  </a:moveTo>
                  <a:lnTo>
                    <a:pt x="765772" y="685154"/>
                  </a:lnTo>
                  <a:cubicBezTo>
                    <a:pt x="760965" y="693417"/>
                    <a:pt x="752127" y="698500"/>
                    <a:pt x="742567" y="698500"/>
                  </a:cubicBezTo>
                  <a:lnTo>
                    <a:pt x="214475" y="698500"/>
                  </a:lnTo>
                  <a:cubicBezTo>
                    <a:pt x="204916" y="698500"/>
                    <a:pt x="196078" y="693417"/>
                    <a:pt x="191270" y="685154"/>
                  </a:cubicBezTo>
                  <a:lnTo>
                    <a:pt x="3600" y="362596"/>
                  </a:lnTo>
                  <a:cubicBezTo>
                    <a:pt x="-1200" y="354346"/>
                    <a:pt x="-1200" y="344154"/>
                    <a:pt x="3600" y="335904"/>
                  </a:cubicBezTo>
                  <a:lnTo>
                    <a:pt x="191270" y="13346"/>
                  </a:lnTo>
                  <a:cubicBezTo>
                    <a:pt x="196078" y="5083"/>
                    <a:pt x="204916" y="0"/>
                    <a:pt x="214475" y="0"/>
                  </a:cubicBezTo>
                  <a:lnTo>
                    <a:pt x="742567" y="0"/>
                  </a:lnTo>
                  <a:cubicBezTo>
                    <a:pt x="752127" y="0"/>
                    <a:pt x="760965" y="5083"/>
                    <a:pt x="765772" y="13346"/>
                  </a:cubicBezTo>
                  <a:lnTo>
                    <a:pt x="953443" y="335904"/>
                  </a:lnTo>
                  <a:cubicBezTo>
                    <a:pt x="958243" y="344154"/>
                    <a:pt x="958243" y="354346"/>
                    <a:pt x="953443" y="362596"/>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8" id="8"/>
            <p:cNvSpPr txBox="true"/>
            <p:nvPr/>
          </p:nvSpPr>
          <p:spPr>
            <a:xfrm>
              <a:off x="114300" y="-57150"/>
              <a:ext cx="736772" cy="75565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028700" y="4383803"/>
            <a:ext cx="8115300" cy="5903197"/>
            <a:chOff x="0" y="0"/>
            <a:chExt cx="960249" cy="698500"/>
          </a:xfrm>
        </p:grpSpPr>
        <p:sp>
          <p:nvSpPr>
            <p:cNvPr name="Freeform 10" id="10"/>
            <p:cNvSpPr/>
            <p:nvPr/>
          </p:nvSpPr>
          <p:spPr>
            <a:xfrm flipH="false" flipV="false" rot="0">
              <a:off x="3860" y="0"/>
              <a:ext cx="952529" cy="698500"/>
            </a:xfrm>
            <a:custGeom>
              <a:avLst/>
              <a:gdLst/>
              <a:ahLst/>
              <a:cxnLst/>
              <a:rect r="r" b="b" t="t" l="l"/>
              <a:pathLst>
                <a:path h="698500" w="952529">
                  <a:moveTo>
                    <a:pt x="949192" y="361619"/>
                  </a:moveTo>
                  <a:lnTo>
                    <a:pt x="760385" y="686131"/>
                  </a:lnTo>
                  <a:cubicBezTo>
                    <a:pt x="755930" y="693789"/>
                    <a:pt x="747738" y="698500"/>
                    <a:pt x="738879" y="698500"/>
                  </a:cubicBezTo>
                  <a:lnTo>
                    <a:pt x="213650" y="698500"/>
                  </a:lnTo>
                  <a:cubicBezTo>
                    <a:pt x="204790" y="698500"/>
                    <a:pt x="196599" y="693789"/>
                    <a:pt x="192144" y="686131"/>
                  </a:cubicBezTo>
                  <a:lnTo>
                    <a:pt x="3336" y="361619"/>
                  </a:lnTo>
                  <a:cubicBezTo>
                    <a:pt x="-1112" y="353973"/>
                    <a:pt x="-1112" y="344527"/>
                    <a:pt x="3336" y="336881"/>
                  </a:cubicBezTo>
                  <a:lnTo>
                    <a:pt x="192144" y="12369"/>
                  </a:lnTo>
                  <a:cubicBezTo>
                    <a:pt x="196599" y="4711"/>
                    <a:pt x="204790" y="0"/>
                    <a:pt x="213650" y="0"/>
                  </a:cubicBezTo>
                  <a:lnTo>
                    <a:pt x="738879" y="0"/>
                  </a:lnTo>
                  <a:cubicBezTo>
                    <a:pt x="747738" y="0"/>
                    <a:pt x="755930" y="4711"/>
                    <a:pt x="760385" y="12369"/>
                  </a:cubicBezTo>
                  <a:lnTo>
                    <a:pt x="949192" y="336881"/>
                  </a:lnTo>
                  <a:cubicBezTo>
                    <a:pt x="953641" y="344527"/>
                    <a:pt x="953641" y="353973"/>
                    <a:pt x="949192" y="361619"/>
                  </a:cubicBezTo>
                  <a:close/>
                </a:path>
              </a:pathLst>
            </a:custGeom>
            <a:blipFill>
              <a:blip r:embed="rId4"/>
              <a:stretch>
                <a:fillRect l="73" t="-18083" r="73" b="-18083"/>
              </a:stretch>
            </a:blipFill>
            <a:ln cap="sq">
              <a:noFill/>
              <a:prstDash val="solid"/>
              <a:miter/>
            </a:ln>
          </p:spPr>
        </p:sp>
      </p:grpSp>
      <p:grpSp>
        <p:nvGrpSpPr>
          <p:cNvPr name="Group 11" id="11"/>
          <p:cNvGrpSpPr/>
          <p:nvPr/>
        </p:nvGrpSpPr>
        <p:grpSpPr>
          <a:xfrm rot="0">
            <a:off x="2091097" y="4383803"/>
            <a:ext cx="886690" cy="762000"/>
            <a:chOff x="0" y="0"/>
            <a:chExt cx="812800" cy="698500"/>
          </a:xfrm>
        </p:grpSpPr>
        <p:sp>
          <p:nvSpPr>
            <p:cNvPr name="Freeform 12" id="12"/>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4" id="14"/>
          <p:cNvSpPr/>
          <p:nvPr/>
        </p:nvSpPr>
        <p:spPr>
          <a:xfrm flipH="false" flipV="false" rot="0">
            <a:off x="12243139" y="4893792"/>
            <a:ext cx="4872233" cy="1036645"/>
          </a:xfrm>
          <a:custGeom>
            <a:avLst/>
            <a:gdLst/>
            <a:ahLst/>
            <a:cxnLst/>
            <a:rect r="r" b="b" t="t" l="l"/>
            <a:pathLst>
              <a:path h="1036645" w="4872233">
                <a:moveTo>
                  <a:pt x="0" y="0"/>
                </a:moveTo>
                <a:lnTo>
                  <a:pt x="4872232" y="0"/>
                </a:lnTo>
                <a:lnTo>
                  <a:pt x="4872232" y="1036646"/>
                </a:lnTo>
                <a:lnTo>
                  <a:pt x="0" y="1036646"/>
                </a:lnTo>
                <a:lnTo>
                  <a:pt x="0" y="0"/>
                </a:lnTo>
                <a:close/>
              </a:path>
            </a:pathLst>
          </a:custGeom>
          <a:blipFill>
            <a:blip r:embed="rId5"/>
            <a:stretch>
              <a:fillRect l="0" t="0" r="0" b="0"/>
            </a:stretch>
          </a:blipFill>
        </p:spPr>
      </p:sp>
      <p:sp>
        <p:nvSpPr>
          <p:cNvPr name="Freeform 15" id="15"/>
          <p:cNvSpPr/>
          <p:nvPr/>
        </p:nvSpPr>
        <p:spPr>
          <a:xfrm flipH="false" flipV="false" rot="0">
            <a:off x="12261602" y="6936525"/>
            <a:ext cx="4649367" cy="1086177"/>
          </a:xfrm>
          <a:custGeom>
            <a:avLst/>
            <a:gdLst/>
            <a:ahLst/>
            <a:cxnLst/>
            <a:rect r="r" b="b" t="t" l="l"/>
            <a:pathLst>
              <a:path h="1086177" w="4649367">
                <a:moveTo>
                  <a:pt x="0" y="0"/>
                </a:moveTo>
                <a:lnTo>
                  <a:pt x="4649367" y="0"/>
                </a:lnTo>
                <a:lnTo>
                  <a:pt x="4649367" y="1086177"/>
                </a:lnTo>
                <a:lnTo>
                  <a:pt x="0" y="1086177"/>
                </a:lnTo>
                <a:lnTo>
                  <a:pt x="0" y="0"/>
                </a:lnTo>
                <a:close/>
              </a:path>
            </a:pathLst>
          </a:custGeom>
          <a:blipFill>
            <a:blip r:embed="rId6"/>
            <a:stretch>
              <a:fillRect l="0" t="0" r="0" b="0"/>
            </a:stretch>
          </a:blipFill>
        </p:spPr>
      </p:sp>
      <p:sp>
        <p:nvSpPr>
          <p:cNvPr name="Freeform 16" id="16"/>
          <p:cNvSpPr/>
          <p:nvPr/>
        </p:nvSpPr>
        <p:spPr>
          <a:xfrm flipH="false" flipV="false" rot="0">
            <a:off x="12998861" y="9029177"/>
            <a:ext cx="3360788" cy="1102759"/>
          </a:xfrm>
          <a:custGeom>
            <a:avLst/>
            <a:gdLst/>
            <a:ahLst/>
            <a:cxnLst/>
            <a:rect r="r" b="b" t="t" l="l"/>
            <a:pathLst>
              <a:path h="1102759" w="3360788">
                <a:moveTo>
                  <a:pt x="0" y="0"/>
                </a:moveTo>
                <a:lnTo>
                  <a:pt x="3360788" y="0"/>
                </a:lnTo>
                <a:lnTo>
                  <a:pt x="3360788" y="1102759"/>
                </a:lnTo>
                <a:lnTo>
                  <a:pt x="0" y="1102759"/>
                </a:lnTo>
                <a:lnTo>
                  <a:pt x="0" y="0"/>
                </a:lnTo>
                <a:close/>
              </a:path>
            </a:pathLst>
          </a:custGeom>
          <a:blipFill>
            <a:blip r:embed="rId7"/>
            <a:stretch>
              <a:fillRect l="0" t="0" r="0" b="0"/>
            </a:stretch>
          </a:blipFill>
        </p:spPr>
      </p:sp>
      <p:sp>
        <p:nvSpPr>
          <p:cNvPr name="TextBox 17" id="17"/>
          <p:cNvSpPr txBox="true"/>
          <p:nvPr/>
        </p:nvSpPr>
        <p:spPr>
          <a:xfrm rot="0">
            <a:off x="609675" y="588742"/>
            <a:ext cx="9410532" cy="3095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8. MODEL DEĞERLENDIRME VE GÜÇ TABANLI PERFORMANS ANALIZI</a:t>
            </a:r>
          </a:p>
        </p:txBody>
      </p:sp>
      <p:sp>
        <p:nvSpPr>
          <p:cNvPr name="TextBox 18" id="18"/>
          <p:cNvSpPr txBox="true"/>
          <p:nvPr/>
        </p:nvSpPr>
        <p:spPr>
          <a:xfrm rot="0">
            <a:off x="10669696" y="2174984"/>
            <a:ext cx="7322456" cy="176847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Eğitilen AdaBoost regresyon modelinin performansı, ortalama güç tüketimi tahmin</a:t>
            </a:r>
            <a:r>
              <a:rPr lang="en-US" sz="2000" spc="50">
                <a:solidFill>
                  <a:srgbClr val="F9F9F9"/>
                </a:solidFill>
                <a:latin typeface="Neue Machina"/>
                <a:ea typeface="Neue Machina"/>
                <a:cs typeface="Neue Machina"/>
                <a:sym typeface="Neue Machina"/>
              </a:rPr>
              <a:t> doğruluğu üzerinden değerlendirilmiştir. Model değerlendirmesi için veri seti eğitim ve test kümelerine ayrılmış ve aşağıdaki hata metrikleri kullanılmıştır:</a:t>
            </a:r>
          </a:p>
        </p:txBody>
      </p:sp>
      <p:sp>
        <p:nvSpPr>
          <p:cNvPr name="TextBox 19" id="19"/>
          <p:cNvSpPr txBox="true"/>
          <p:nvPr/>
        </p:nvSpPr>
        <p:spPr>
          <a:xfrm rot="0">
            <a:off x="11546476" y="4267309"/>
            <a:ext cx="5568895" cy="358775"/>
          </a:xfrm>
          <a:prstGeom prst="rect">
            <a:avLst/>
          </a:prstGeom>
        </p:spPr>
        <p:txBody>
          <a:bodyPr anchor="t" rtlCol="false" tIns="0" lIns="0" bIns="0" rIns="0">
            <a:spAutoFit/>
          </a:bodyPr>
          <a:lstStyle/>
          <a:p>
            <a:pPr algn="l">
              <a:lnSpc>
                <a:spcPts val="2800"/>
              </a:lnSpc>
              <a:spcBef>
                <a:spcPct val="0"/>
              </a:spcBef>
            </a:pPr>
            <a:r>
              <a:rPr lang="en-US" b="true" sz="2000" spc="50">
                <a:solidFill>
                  <a:srgbClr val="F9F9F9"/>
                </a:solidFill>
                <a:latin typeface="Neue Machina Ultra-Bold"/>
                <a:ea typeface="Neue Machina Ultra-Bold"/>
                <a:cs typeface="Neue Machina Ultra-Bold"/>
                <a:sym typeface="Neue Machina Ultra-Bold"/>
              </a:rPr>
              <a:t>Ortalama Mutlak Hata (MAE)</a:t>
            </a:r>
          </a:p>
        </p:txBody>
      </p:sp>
      <p:sp>
        <p:nvSpPr>
          <p:cNvPr name="TextBox 20" id="20"/>
          <p:cNvSpPr txBox="true"/>
          <p:nvPr/>
        </p:nvSpPr>
        <p:spPr>
          <a:xfrm rot="0">
            <a:off x="11546476" y="6311050"/>
            <a:ext cx="5568895" cy="358775"/>
          </a:xfrm>
          <a:prstGeom prst="rect">
            <a:avLst/>
          </a:prstGeom>
        </p:spPr>
        <p:txBody>
          <a:bodyPr anchor="t" rtlCol="false" tIns="0" lIns="0" bIns="0" rIns="0">
            <a:spAutoFit/>
          </a:bodyPr>
          <a:lstStyle/>
          <a:p>
            <a:pPr algn="l">
              <a:lnSpc>
                <a:spcPts val="2800"/>
              </a:lnSpc>
              <a:spcBef>
                <a:spcPct val="0"/>
              </a:spcBef>
            </a:pPr>
            <a:r>
              <a:rPr lang="en-US" b="true" sz="2000" spc="50">
                <a:solidFill>
                  <a:srgbClr val="F9F9F9"/>
                </a:solidFill>
                <a:latin typeface="Neue Machina Ultra-Bold"/>
                <a:ea typeface="Neue Machina Ultra-Bold"/>
                <a:cs typeface="Neue Machina Ultra-Bold"/>
                <a:sym typeface="Neue Machina Ultra-Bold"/>
              </a:rPr>
              <a:t>Kök Ortalama Kare Hata (RMSE)</a:t>
            </a:r>
          </a:p>
        </p:txBody>
      </p:sp>
      <p:sp>
        <p:nvSpPr>
          <p:cNvPr name="TextBox 21" id="21"/>
          <p:cNvSpPr txBox="true"/>
          <p:nvPr/>
        </p:nvSpPr>
        <p:spPr>
          <a:xfrm rot="0">
            <a:off x="11546476" y="8403702"/>
            <a:ext cx="5568895" cy="358775"/>
          </a:xfrm>
          <a:prstGeom prst="rect">
            <a:avLst/>
          </a:prstGeom>
        </p:spPr>
        <p:txBody>
          <a:bodyPr anchor="t" rtlCol="false" tIns="0" lIns="0" bIns="0" rIns="0">
            <a:spAutoFit/>
          </a:bodyPr>
          <a:lstStyle/>
          <a:p>
            <a:pPr algn="l">
              <a:lnSpc>
                <a:spcPts val="2800"/>
              </a:lnSpc>
              <a:spcBef>
                <a:spcPct val="0"/>
              </a:spcBef>
            </a:pPr>
            <a:r>
              <a:rPr lang="en-US" b="true" sz="2000" spc="50">
                <a:solidFill>
                  <a:srgbClr val="F9F9F9"/>
                </a:solidFill>
                <a:latin typeface="Neue Machina Ultra-Bold"/>
                <a:ea typeface="Neue Machina Ultra-Bold"/>
                <a:cs typeface="Neue Machina Ultra-Bold"/>
                <a:sym typeface="Neue Machina Ultra-Bold"/>
              </a:rPr>
              <a:t>Belirlilik Katsayısı (R²)</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9173633" y="-2911523"/>
            <a:ext cx="6175937" cy="3940223"/>
            <a:chOff x="0" y="0"/>
            <a:chExt cx="812800" cy="518563"/>
          </a:xfrm>
        </p:grpSpPr>
        <p:sp>
          <p:nvSpPr>
            <p:cNvPr name="Freeform 3" id="3"/>
            <p:cNvSpPr/>
            <p:nvPr/>
          </p:nvSpPr>
          <p:spPr>
            <a:xfrm flipH="false" flipV="false" rot="0">
              <a:off x="6490" y="0"/>
              <a:ext cx="799819" cy="518563"/>
            </a:xfrm>
            <a:custGeom>
              <a:avLst/>
              <a:gdLst/>
              <a:ahLst/>
              <a:cxnLst/>
              <a:rect r="r" b="b" t="t" l="l"/>
              <a:pathLst>
                <a:path h="518563" w="799819">
                  <a:moveTo>
                    <a:pt x="794711" y="274081"/>
                  </a:moveTo>
                  <a:lnTo>
                    <a:pt x="614709" y="503763"/>
                  </a:lnTo>
                  <a:cubicBezTo>
                    <a:pt x="607387" y="513106"/>
                    <a:pt x="596176" y="518563"/>
                    <a:pt x="584307" y="518563"/>
                  </a:cubicBezTo>
                  <a:lnTo>
                    <a:pt x="215513" y="518563"/>
                  </a:lnTo>
                  <a:cubicBezTo>
                    <a:pt x="203644" y="518563"/>
                    <a:pt x="192433" y="513106"/>
                    <a:pt x="185111" y="503763"/>
                  </a:cubicBezTo>
                  <a:lnTo>
                    <a:pt x="5109" y="274081"/>
                  </a:lnTo>
                  <a:cubicBezTo>
                    <a:pt x="-1702" y="265390"/>
                    <a:pt x="-1702" y="253173"/>
                    <a:pt x="5109" y="244482"/>
                  </a:cubicBezTo>
                  <a:lnTo>
                    <a:pt x="185111" y="14800"/>
                  </a:lnTo>
                  <a:cubicBezTo>
                    <a:pt x="192433" y="5457"/>
                    <a:pt x="203644" y="0"/>
                    <a:pt x="215513" y="0"/>
                  </a:cubicBezTo>
                  <a:lnTo>
                    <a:pt x="584307" y="0"/>
                  </a:lnTo>
                  <a:cubicBezTo>
                    <a:pt x="596176" y="0"/>
                    <a:pt x="607387" y="5457"/>
                    <a:pt x="614709" y="14800"/>
                  </a:cubicBezTo>
                  <a:lnTo>
                    <a:pt x="794711" y="244482"/>
                  </a:lnTo>
                  <a:cubicBezTo>
                    <a:pt x="801523" y="253173"/>
                    <a:pt x="801523" y="265390"/>
                    <a:pt x="794711" y="274081"/>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57571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499007" y="3816300"/>
            <a:ext cx="6201269" cy="5442000"/>
            <a:chOff x="0" y="0"/>
            <a:chExt cx="795955" cy="698500"/>
          </a:xfrm>
        </p:grpSpPr>
        <p:sp>
          <p:nvSpPr>
            <p:cNvPr name="Freeform 6" id="6"/>
            <p:cNvSpPr/>
            <p:nvPr/>
          </p:nvSpPr>
          <p:spPr>
            <a:xfrm flipH="false" flipV="false" rot="0">
              <a:off x="5051" y="0"/>
              <a:ext cx="785852" cy="698500"/>
            </a:xfrm>
            <a:custGeom>
              <a:avLst/>
              <a:gdLst/>
              <a:ahLst/>
              <a:cxnLst/>
              <a:rect r="r" b="b" t="t" l="l"/>
              <a:pathLst>
                <a:path h="698500" w="785852">
                  <a:moveTo>
                    <a:pt x="781486" y="365436"/>
                  </a:moveTo>
                  <a:lnTo>
                    <a:pt x="597121" y="682314"/>
                  </a:lnTo>
                  <a:cubicBezTo>
                    <a:pt x="591291" y="692335"/>
                    <a:pt x="580571" y="698500"/>
                    <a:pt x="568977" y="698500"/>
                  </a:cubicBezTo>
                  <a:lnTo>
                    <a:pt x="216876" y="698500"/>
                  </a:lnTo>
                  <a:cubicBezTo>
                    <a:pt x="205282" y="698500"/>
                    <a:pt x="194562" y="692335"/>
                    <a:pt x="188732" y="682314"/>
                  </a:cubicBezTo>
                  <a:lnTo>
                    <a:pt x="4366" y="365436"/>
                  </a:lnTo>
                  <a:cubicBezTo>
                    <a:pt x="-1455" y="355431"/>
                    <a:pt x="-1455" y="343069"/>
                    <a:pt x="4366" y="333064"/>
                  </a:cubicBezTo>
                  <a:lnTo>
                    <a:pt x="188732" y="16186"/>
                  </a:lnTo>
                  <a:cubicBezTo>
                    <a:pt x="194562" y="6165"/>
                    <a:pt x="205282" y="0"/>
                    <a:pt x="216876" y="0"/>
                  </a:cubicBezTo>
                  <a:lnTo>
                    <a:pt x="568977" y="0"/>
                  </a:lnTo>
                  <a:cubicBezTo>
                    <a:pt x="580571" y="0"/>
                    <a:pt x="591291" y="6165"/>
                    <a:pt x="597121" y="16186"/>
                  </a:cubicBezTo>
                  <a:lnTo>
                    <a:pt x="781486" y="333064"/>
                  </a:lnTo>
                  <a:cubicBezTo>
                    <a:pt x="787308" y="343069"/>
                    <a:pt x="787308" y="355431"/>
                    <a:pt x="781486" y="365436"/>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67355"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1025" y="4383803"/>
            <a:ext cx="8115300" cy="5903197"/>
            <a:chOff x="0" y="0"/>
            <a:chExt cx="960249" cy="698500"/>
          </a:xfrm>
        </p:grpSpPr>
        <p:sp>
          <p:nvSpPr>
            <p:cNvPr name="Freeform 9" id="9"/>
            <p:cNvSpPr/>
            <p:nvPr/>
          </p:nvSpPr>
          <p:spPr>
            <a:xfrm flipH="false" flipV="false" rot="0">
              <a:off x="3860" y="0"/>
              <a:ext cx="952529" cy="698500"/>
            </a:xfrm>
            <a:custGeom>
              <a:avLst/>
              <a:gdLst/>
              <a:ahLst/>
              <a:cxnLst/>
              <a:rect r="r" b="b" t="t" l="l"/>
              <a:pathLst>
                <a:path h="698500" w="952529">
                  <a:moveTo>
                    <a:pt x="949192" y="361619"/>
                  </a:moveTo>
                  <a:lnTo>
                    <a:pt x="760385" y="686131"/>
                  </a:lnTo>
                  <a:cubicBezTo>
                    <a:pt x="755930" y="693789"/>
                    <a:pt x="747738" y="698500"/>
                    <a:pt x="738879" y="698500"/>
                  </a:cubicBezTo>
                  <a:lnTo>
                    <a:pt x="213650" y="698500"/>
                  </a:lnTo>
                  <a:cubicBezTo>
                    <a:pt x="204790" y="698500"/>
                    <a:pt x="196599" y="693789"/>
                    <a:pt x="192144" y="686131"/>
                  </a:cubicBezTo>
                  <a:lnTo>
                    <a:pt x="3336" y="361619"/>
                  </a:lnTo>
                  <a:cubicBezTo>
                    <a:pt x="-1112" y="353973"/>
                    <a:pt x="-1112" y="344527"/>
                    <a:pt x="3336" y="336881"/>
                  </a:cubicBezTo>
                  <a:lnTo>
                    <a:pt x="192144" y="12369"/>
                  </a:lnTo>
                  <a:cubicBezTo>
                    <a:pt x="196599" y="4711"/>
                    <a:pt x="204790" y="0"/>
                    <a:pt x="213650" y="0"/>
                  </a:cubicBezTo>
                  <a:lnTo>
                    <a:pt x="738879" y="0"/>
                  </a:lnTo>
                  <a:cubicBezTo>
                    <a:pt x="747738" y="0"/>
                    <a:pt x="755930" y="4711"/>
                    <a:pt x="760385" y="12369"/>
                  </a:cubicBezTo>
                  <a:lnTo>
                    <a:pt x="949192" y="336881"/>
                  </a:lnTo>
                  <a:cubicBezTo>
                    <a:pt x="953641" y="344527"/>
                    <a:pt x="953641" y="353973"/>
                    <a:pt x="949192" y="361619"/>
                  </a:cubicBezTo>
                  <a:close/>
                </a:path>
              </a:pathLst>
            </a:custGeom>
            <a:blipFill>
              <a:blip r:embed="rId2"/>
              <a:stretch>
                <a:fillRect l="73" t="-18083" r="73" b="-18083"/>
              </a:stretch>
            </a:blipFill>
            <a:ln cap="sq">
              <a:noFill/>
              <a:prstDash val="solid"/>
              <a:miter/>
            </a:ln>
          </p:spPr>
        </p:sp>
      </p:grpSp>
      <p:sp>
        <p:nvSpPr>
          <p:cNvPr name="TextBox 10" id="10"/>
          <p:cNvSpPr txBox="true"/>
          <p:nvPr/>
        </p:nvSpPr>
        <p:spPr>
          <a:xfrm rot="0">
            <a:off x="580041" y="495412"/>
            <a:ext cx="8563959" cy="2866390"/>
          </a:xfrm>
          <a:prstGeom prst="rect">
            <a:avLst/>
          </a:prstGeom>
        </p:spPr>
        <p:txBody>
          <a:bodyPr anchor="t" rtlCol="false" tIns="0" lIns="0" bIns="0" rIns="0">
            <a:spAutoFit/>
          </a:bodyPr>
          <a:lstStyle/>
          <a:p>
            <a:pPr algn="l">
              <a:lnSpc>
                <a:spcPts val="5600"/>
              </a:lnSpc>
            </a:pPr>
            <a:r>
              <a:rPr lang="en-US" b="true" sz="5600" spc="-420">
                <a:solidFill>
                  <a:srgbClr val="F9F9F9"/>
                </a:solidFill>
                <a:latin typeface="Neue Machina Ultra-Bold"/>
                <a:ea typeface="Neue Machina Ultra-Bold"/>
                <a:cs typeface="Neue Machina Ultra-Bold"/>
                <a:sym typeface="Neue Machina Ultra-Bold"/>
              </a:rPr>
              <a:t>8. MODEL DEĞERLENDIRME VE GÜÇ TABANLI PERFORMANS ANALIZI</a:t>
            </a:r>
          </a:p>
        </p:txBody>
      </p:sp>
      <p:sp>
        <p:nvSpPr>
          <p:cNvPr name="TextBox 11" id="11"/>
          <p:cNvSpPr txBox="true"/>
          <p:nvPr/>
        </p:nvSpPr>
        <p:spPr>
          <a:xfrm rot="0">
            <a:off x="9173633" y="1244575"/>
            <a:ext cx="8558581" cy="529272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 metrikler, modelin uçuş başına ortalama güç tüketimini ne derece doğru tahmin</a:t>
            </a:r>
            <a:r>
              <a:rPr lang="en-US" sz="2000" spc="50">
                <a:solidFill>
                  <a:srgbClr val="F9F9F9"/>
                </a:solidFill>
                <a:latin typeface="Neue Machina"/>
                <a:ea typeface="Neue Machina"/>
                <a:cs typeface="Neue Machina"/>
                <a:sym typeface="Neue Machina"/>
              </a:rPr>
              <a:t> edebildiğini nicel olarak ortaya koymaktadır.</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Model performansının görsel olarak değerlendirilmesi amacıyla, gerçek ortalama güç değerleri ile model tarafından tahmin edilen değerler karşılaştırılmıştır. Bu karşılaştırma, özellikle yüksek güç tüketimine sahip uçuşların model tarafından ne ölçüde doğru temsil edildiğini analiz etmeye imkân sağlamaktadır.</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Ek olarak, AdaBoost modelinin sunduğu öznitelik önemleri (feature importance) incelenerek, ortalama güç tüketimini en fazla etkileyen faktörler belirlenmiştir. Bu analiz sonucunda:</a:t>
            </a:r>
          </a:p>
          <a:p>
            <a:pPr algn="l">
              <a:lnSpc>
                <a:spcPts val="2800"/>
              </a:lnSpc>
              <a:spcBef>
                <a:spcPct val="0"/>
              </a:spcBef>
            </a:pPr>
          </a:p>
        </p:txBody>
      </p:sp>
      <p:sp>
        <p:nvSpPr>
          <p:cNvPr name="TextBox 12" id="12"/>
          <p:cNvSpPr txBox="true"/>
          <p:nvPr/>
        </p:nvSpPr>
        <p:spPr>
          <a:xfrm rot="0">
            <a:off x="9173633" y="6480150"/>
            <a:ext cx="8977606" cy="3883025"/>
          </a:xfrm>
          <a:prstGeom prst="rect">
            <a:avLst/>
          </a:prstGeom>
        </p:spPr>
        <p:txBody>
          <a:bodyPr anchor="t" rtlCol="false" tIns="0" lIns="0" bIns="0" rIns="0">
            <a:spAutoFit/>
          </a:bodyPr>
          <a:lstStyle/>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Uçuş süresi ve hız profili,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Manevra yoğunluğu,</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Dikey hareket (tırmanış/iniş),</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Payload miktarı</a:t>
            </a:r>
          </a:p>
          <a:p>
            <a:pPr algn="l">
              <a:lnSpc>
                <a:spcPts val="2800"/>
              </a:lnSpc>
            </a:pPr>
            <a:r>
              <a:rPr lang="en-US" sz="2000" spc="50">
                <a:solidFill>
                  <a:srgbClr val="F9F9F9"/>
                </a:solidFill>
                <a:latin typeface="Neue Machina"/>
                <a:ea typeface="Neue Machina"/>
                <a:cs typeface="Neue Machina"/>
                <a:sym typeface="Neue Machina"/>
              </a:rPr>
              <a:t>gibi değişkenlerin güç tüketimi üzerinde belirgin etkiye sahip olduğu gözlemlenmiştir.</a:t>
            </a:r>
          </a:p>
          <a:p>
            <a:pPr algn="l">
              <a:lnSpc>
                <a:spcPts val="2800"/>
              </a:lnSpc>
            </a:pPr>
          </a:p>
          <a:p>
            <a:pPr algn="l">
              <a:lnSpc>
                <a:spcPts val="2800"/>
              </a:lnSpc>
            </a:pPr>
            <a:r>
              <a:rPr lang="en-US" sz="2000" spc="50">
                <a:solidFill>
                  <a:srgbClr val="F9F9F9"/>
                </a:solidFill>
                <a:latin typeface="Neue Machina"/>
                <a:ea typeface="Neue Machina"/>
                <a:cs typeface="Neue Machina"/>
                <a:sym typeface="Neue Machina"/>
              </a:rPr>
              <a:t>Bu sonuçlar, güç tüketiminin yalnızca mesafeye değil, uçuşun dinamik ve çevresel karakterine de güçlü biçimde bağlı olduğunu göstermektedir.</a:t>
            </a:r>
          </a:p>
          <a:p>
            <a:pPr algn="l">
              <a:lnSpc>
                <a:spcPts val="28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9382724" y="561985"/>
            <a:ext cx="8905276"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9. GÜÇ TABANLI ROTA OPTIMIZASYONU</a:t>
            </a:r>
          </a:p>
        </p:txBody>
      </p:sp>
      <p:sp>
        <p:nvSpPr>
          <p:cNvPr name="TextBox 11" id="11"/>
          <p:cNvSpPr txBox="true"/>
          <p:nvPr/>
        </p:nvSpPr>
        <p:spPr>
          <a:xfrm rot="0">
            <a:off x="793713" y="1807153"/>
            <a:ext cx="7695598" cy="212090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 aşamada amaç, eğitilen AdaBoost regresyon modelini yalnızca bir tahmin aracı olarak</a:t>
            </a:r>
            <a:r>
              <a:rPr lang="en-US" sz="2000" spc="50">
                <a:solidFill>
                  <a:srgbClr val="F9F9F9"/>
                </a:solidFill>
                <a:latin typeface="Neue Machina"/>
                <a:ea typeface="Neue Machina"/>
                <a:cs typeface="Neue Machina"/>
                <a:sym typeface="Neue Machina"/>
              </a:rPr>
              <a:t> kullanmak yerine, güç tabanlı rota seçimi yapan bir karar mekanizmasına dönüştürmektir. Başlangıç ve bitiş noktaları sabit olan bir uçuş görevi için, ortalama güç tüketimini minimize eden rota belirlenmiştir.</a:t>
            </a:r>
          </a:p>
        </p:txBody>
      </p:sp>
      <p:sp>
        <p:nvSpPr>
          <p:cNvPr name="TextBox 12" id="12"/>
          <p:cNvSpPr txBox="true"/>
          <p:nvPr/>
        </p:nvSpPr>
        <p:spPr>
          <a:xfrm rot="0">
            <a:off x="793713" y="4149791"/>
            <a:ext cx="9441271" cy="38830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Temel Yaklaşım</a:t>
            </a:r>
          </a:p>
          <a:p>
            <a:pPr algn="l">
              <a:lnSpc>
                <a:spcPts val="2800"/>
              </a:lnSpc>
            </a:pP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AdaBoost modeli, her aday rota için uçuş başına ortalama gücü tahmin eden bir maliyet (cost) fonksiyonu olarak kullanılmıştır.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Rota üzerindeki ara waypoint’ler karar değişkenleri olarak tanımlanmıştır.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Problem, kapalı formda ifade edilemeyen ve türev bilgisi gerektirmeyen bir yapıdadır.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Bu nedenle optimizasyon yöntemi olarak Genetik Algoritma (GA) tercih edilmiştir.</a:t>
            </a:r>
          </a:p>
          <a:p>
            <a:pPr algn="l">
              <a:lnSpc>
                <a:spcPts val="28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896423" y="3128202"/>
            <a:ext cx="7133205" cy="6130098"/>
            <a:chOff x="0" y="0"/>
            <a:chExt cx="812800" cy="698500"/>
          </a:xfrm>
        </p:grpSpPr>
        <p:sp>
          <p:nvSpPr>
            <p:cNvPr name="Freeform 3" id="3"/>
            <p:cNvSpPr/>
            <p:nvPr/>
          </p:nvSpPr>
          <p:spPr>
            <a:xfrm flipH="false" flipV="false" rot="0">
              <a:off x="4391" y="0"/>
              <a:ext cx="804017" cy="698500"/>
            </a:xfrm>
            <a:custGeom>
              <a:avLst/>
              <a:gdLst/>
              <a:ahLst/>
              <a:cxnLst/>
              <a:rect r="r" b="b" t="t" l="l"/>
              <a:pathLst>
                <a:path h="698500" w="804017">
                  <a:moveTo>
                    <a:pt x="800222" y="363322"/>
                  </a:moveTo>
                  <a:lnTo>
                    <a:pt x="613396" y="684428"/>
                  </a:lnTo>
                  <a:cubicBezTo>
                    <a:pt x="608327" y="693140"/>
                    <a:pt x="599008" y="698500"/>
                    <a:pt x="588929" y="698500"/>
                  </a:cubicBezTo>
                  <a:lnTo>
                    <a:pt x="215089" y="698500"/>
                  </a:lnTo>
                  <a:cubicBezTo>
                    <a:pt x="205010" y="698500"/>
                    <a:pt x="195691" y="693140"/>
                    <a:pt x="190622" y="684428"/>
                  </a:cubicBezTo>
                  <a:lnTo>
                    <a:pt x="3796" y="363322"/>
                  </a:lnTo>
                  <a:cubicBezTo>
                    <a:pt x="-1265" y="354623"/>
                    <a:pt x="-1265" y="343877"/>
                    <a:pt x="3796" y="335178"/>
                  </a:cubicBezTo>
                  <a:lnTo>
                    <a:pt x="190622" y="14072"/>
                  </a:lnTo>
                  <a:cubicBezTo>
                    <a:pt x="195691" y="5360"/>
                    <a:pt x="205010" y="0"/>
                    <a:pt x="215089" y="0"/>
                  </a:cubicBezTo>
                  <a:lnTo>
                    <a:pt x="588929" y="0"/>
                  </a:lnTo>
                  <a:cubicBezTo>
                    <a:pt x="599008" y="0"/>
                    <a:pt x="608327" y="5360"/>
                    <a:pt x="613396" y="14072"/>
                  </a:cubicBezTo>
                  <a:lnTo>
                    <a:pt x="800222" y="335178"/>
                  </a:lnTo>
                  <a:cubicBezTo>
                    <a:pt x="805283" y="343877"/>
                    <a:pt x="805283" y="354623"/>
                    <a:pt x="800222" y="363322"/>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4155292"/>
            <a:ext cx="5938045" cy="5103008"/>
            <a:chOff x="0" y="0"/>
            <a:chExt cx="812800" cy="698500"/>
          </a:xfrm>
        </p:grpSpPr>
        <p:sp>
          <p:nvSpPr>
            <p:cNvPr name="Freeform 6" id="6"/>
            <p:cNvSpPr/>
            <p:nvPr/>
          </p:nvSpPr>
          <p:spPr>
            <a:xfrm flipH="false" flipV="false" rot="0">
              <a:off x="5275" y="0"/>
              <a:ext cx="802249" cy="698500"/>
            </a:xfrm>
            <a:custGeom>
              <a:avLst/>
              <a:gdLst/>
              <a:ahLst/>
              <a:cxnLst/>
              <a:rect r="r" b="b" t="t" l="l"/>
              <a:pathLst>
                <a:path h="698500" w="802249">
                  <a:moveTo>
                    <a:pt x="797690" y="366154"/>
                  </a:moveTo>
                  <a:lnTo>
                    <a:pt x="614160" y="681596"/>
                  </a:lnTo>
                  <a:cubicBezTo>
                    <a:pt x="608071" y="692062"/>
                    <a:pt x="596876" y="698500"/>
                    <a:pt x="584768" y="698500"/>
                  </a:cubicBezTo>
                  <a:lnTo>
                    <a:pt x="217482" y="698500"/>
                  </a:lnTo>
                  <a:cubicBezTo>
                    <a:pt x="205374" y="698500"/>
                    <a:pt x="194179" y="692062"/>
                    <a:pt x="188090" y="681596"/>
                  </a:cubicBezTo>
                  <a:lnTo>
                    <a:pt x="4560" y="366154"/>
                  </a:lnTo>
                  <a:cubicBezTo>
                    <a:pt x="-1520" y="355705"/>
                    <a:pt x="-1520" y="342795"/>
                    <a:pt x="4560" y="332346"/>
                  </a:cubicBezTo>
                  <a:lnTo>
                    <a:pt x="188090" y="16904"/>
                  </a:lnTo>
                  <a:cubicBezTo>
                    <a:pt x="194179" y="6438"/>
                    <a:pt x="205374" y="0"/>
                    <a:pt x="217482" y="0"/>
                  </a:cubicBezTo>
                  <a:lnTo>
                    <a:pt x="584768" y="0"/>
                  </a:lnTo>
                  <a:cubicBezTo>
                    <a:pt x="596876" y="0"/>
                    <a:pt x="608071" y="6438"/>
                    <a:pt x="614160" y="16904"/>
                  </a:cubicBezTo>
                  <a:lnTo>
                    <a:pt x="797690" y="332346"/>
                  </a:lnTo>
                  <a:cubicBezTo>
                    <a:pt x="803770" y="342795"/>
                    <a:pt x="803770" y="355705"/>
                    <a:pt x="797690" y="366154"/>
                  </a:cubicBezTo>
                  <a:close/>
                </a:path>
              </a:pathLst>
            </a:custGeom>
            <a:blipFill>
              <a:blip r:embed="rId2"/>
              <a:stretch>
                <a:fillRect l="-15341" t="0" r="-15341" b="0"/>
              </a:stretch>
            </a:blipFill>
            <a:ln cap="sq">
              <a:noFill/>
              <a:prstDash val="solid"/>
              <a:miter/>
            </a:ln>
          </p:spPr>
        </p:sp>
      </p:grpSp>
      <p:grpSp>
        <p:nvGrpSpPr>
          <p:cNvPr name="Group 7" id="7"/>
          <p:cNvGrpSpPr/>
          <p:nvPr/>
        </p:nvGrpSpPr>
        <p:grpSpPr>
          <a:xfrm rot="0">
            <a:off x="5236782" y="8496300"/>
            <a:ext cx="886690" cy="762000"/>
            <a:chOff x="0" y="0"/>
            <a:chExt cx="812800" cy="698500"/>
          </a:xfrm>
        </p:grpSpPr>
        <p:sp>
          <p:nvSpPr>
            <p:cNvPr name="Freeform 8" id="8"/>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0" id="10"/>
          <p:cNvSpPr/>
          <p:nvPr/>
        </p:nvSpPr>
        <p:spPr>
          <a:xfrm flipH="false" flipV="false" rot="0">
            <a:off x="6593881" y="9696338"/>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5680127" y="2937702"/>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6966745" y="1049494"/>
            <a:ext cx="11041539" cy="3048000"/>
          </a:xfrm>
          <a:prstGeom prst="rect">
            <a:avLst/>
          </a:prstGeom>
        </p:spPr>
        <p:txBody>
          <a:bodyPr anchor="t" rtlCol="false" tIns="0" lIns="0" bIns="0" rIns="0">
            <a:spAutoFit/>
          </a:bodyPr>
          <a:lstStyle/>
          <a:p>
            <a:pPr algn="l">
              <a:lnSpc>
                <a:spcPts val="5999"/>
              </a:lnSpc>
            </a:pPr>
            <a:r>
              <a:rPr lang="en-US" b="true" sz="5999" spc="-449">
                <a:solidFill>
                  <a:srgbClr val="F9F9F9"/>
                </a:solidFill>
                <a:latin typeface="Neue Machina Ultra-Bold"/>
                <a:ea typeface="Neue Machina Ultra-Bold"/>
                <a:cs typeface="Neue Machina Ultra-Bold"/>
                <a:sym typeface="Neue Machina Ultra-Bold"/>
              </a:rPr>
              <a:t>1. PROBLEM TANIMI VE ÇALIŞMANIN AMACI</a:t>
            </a:r>
          </a:p>
          <a:p>
            <a:pPr algn="l">
              <a:lnSpc>
                <a:spcPts val="5999"/>
              </a:lnSpc>
            </a:pPr>
          </a:p>
          <a:p>
            <a:pPr algn="l">
              <a:lnSpc>
                <a:spcPts val="5999"/>
              </a:lnSpc>
            </a:pPr>
          </a:p>
        </p:txBody>
      </p:sp>
      <p:sp>
        <p:nvSpPr>
          <p:cNvPr name="TextBox 13" id="13"/>
          <p:cNvSpPr txBox="true"/>
          <p:nvPr/>
        </p:nvSpPr>
        <p:spPr>
          <a:xfrm rot="0">
            <a:off x="7218510" y="2736738"/>
            <a:ext cx="10538009" cy="7054850"/>
          </a:xfrm>
          <a:prstGeom prst="rect">
            <a:avLst/>
          </a:prstGeom>
        </p:spPr>
        <p:txBody>
          <a:bodyPr anchor="t" rtlCol="false" tIns="0" lIns="0" bIns="0" rIns="0">
            <a:spAutoFit/>
          </a:bodyPr>
          <a:lstStyle/>
          <a:p>
            <a:pPr algn="just">
              <a:lnSpc>
                <a:spcPts val="2800"/>
              </a:lnSpc>
              <a:spcBef>
                <a:spcPct val="0"/>
              </a:spcBef>
            </a:pPr>
            <a:r>
              <a:rPr lang="en-US" sz="2000" spc="50">
                <a:solidFill>
                  <a:srgbClr val="F9F9F9"/>
                </a:solidFill>
                <a:latin typeface="Neue Machina"/>
                <a:ea typeface="Neue Machina"/>
                <a:cs typeface="Neue Machina"/>
                <a:sym typeface="Neue Machina"/>
              </a:rPr>
              <a:t>Bu çalışmada amaç, bir insansız hava aracının (İHA) üç boyutlu uzayda gerçekleştirdiği bir uçuş görevi sırasında toplam enerji tüketimini minimize edecek rotanın belirlenmesidir. Klasik rota planlama problemlerinde genellikle mesafe veya süre minimizasyonu ele alınırken, bu çalışmada enerji tüketimi doğrudan optimizasy</a:t>
            </a:r>
            <a:r>
              <a:rPr lang="en-US" sz="2000" spc="50">
                <a:solidFill>
                  <a:srgbClr val="F9F9F9"/>
                </a:solidFill>
                <a:latin typeface="Neue Machina"/>
                <a:ea typeface="Neue Machina"/>
                <a:cs typeface="Neue Machina"/>
                <a:sym typeface="Neue Machina"/>
              </a:rPr>
              <a:t>on kriteri olarak tanımlanmıştır.</a:t>
            </a:r>
          </a:p>
          <a:p>
            <a:pPr algn="just">
              <a:lnSpc>
                <a:spcPts val="2800"/>
              </a:lnSpc>
              <a:spcBef>
                <a:spcPct val="0"/>
              </a:spcBef>
            </a:pPr>
          </a:p>
          <a:p>
            <a:pPr algn="just">
              <a:lnSpc>
                <a:spcPts val="2800"/>
              </a:lnSpc>
              <a:spcBef>
                <a:spcPct val="0"/>
              </a:spcBef>
            </a:pPr>
            <a:r>
              <a:rPr lang="en-US" sz="2000" spc="50">
                <a:solidFill>
                  <a:srgbClr val="F9F9F9"/>
                </a:solidFill>
                <a:latin typeface="Neue Machina"/>
                <a:ea typeface="Neue Machina"/>
                <a:cs typeface="Neue Machina"/>
                <a:sym typeface="Neue Machina"/>
              </a:rPr>
              <a:t>İHA uçuşlarında enerji tüketimi yalnızca kat edilen mesafeye bağlı değildir.</a:t>
            </a:r>
          </a:p>
          <a:p>
            <a:pPr algn="just">
              <a:lnSpc>
                <a:spcPts val="2800"/>
              </a:lnSpc>
              <a:spcBef>
                <a:spcPct val="0"/>
              </a:spcBef>
            </a:pPr>
            <a:r>
              <a:rPr lang="en-US" sz="2000" spc="50">
                <a:solidFill>
                  <a:srgbClr val="F9F9F9"/>
                </a:solidFill>
                <a:latin typeface="Neue Machina"/>
                <a:ea typeface="Neue Machina"/>
                <a:cs typeface="Neue Machina"/>
                <a:sym typeface="Neue Machina"/>
              </a:rPr>
              <a:t>Aşağıdaki faktörler enerji tüketimini doğrudan etkilemektedir:</a:t>
            </a:r>
          </a:p>
          <a:p>
            <a:pPr algn="just">
              <a:lnSpc>
                <a:spcPts val="2800"/>
              </a:lnSpc>
              <a:spcBef>
                <a:spcPct val="0"/>
              </a:spcBef>
            </a:pPr>
          </a:p>
          <a:p>
            <a:pPr algn="just"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Üç boyutlu rota geometrisi (irtifa değişimleri)</a:t>
            </a:r>
          </a:p>
          <a:p>
            <a:pPr algn="just"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Manevra şiddeti (ivmeler ve açısal hızlar)</a:t>
            </a:r>
          </a:p>
          <a:p>
            <a:pPr algn="just"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Rüzgâr hızı ve yönü</a:t>
            </a:r>
          </a:p>
          <a:p>
            <a:pPr algn="just"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Uçuş süresi ve hız profili</a:t>
            </a:r>
          </a:p>
          <a:p>
            <a:pPr algn="just"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Taşınan payload (yük)</a:t>
            </a:r>
          </a:p>
          <a:p>
            <a:pPr algn="just">
              <a:lnSpc>
                <a:spcPts val="2800"/>
              </a:lnSpc>
              <a:spcBef>
                <a:spcPct val="0"/>
              </a:spcBef>
            </a:pPr>
          </a:p>
          <a:p>
            <a:pPr algn="just">
              <a:lnSpc>
                <a:spcPts val="2800"/>
              </a:lnSpc>
              <a:spcBef>
                <a:spcPct val="0"/>
              </a:spcBef>
            </a:pPr>
            <a:r>
              <a:rPr lang="en-US" sz="2000" spc="50">
                <a:solidFill>
                  <a:srgbClr val="F9F9F9"/>
                </a:solidFill>
                <a:latin typeface="Neue Machina"/>
                <a:ea typeface="Neue Machina"/>
                <a:cs typeface="Neue Machina"/>
                <a:sym typeface="Neue Machina"/>
              </a:rPr>
              <a:t>Bu nedenle problem, doğrusal olmayan ve çok değişkenli bir yapıya sahiptir. Bu karmaşık ilişkiyi modellemek amacıyla, bu çalışmada makine öğrenmesi tabanlı bir enerji tahmin modeli geliştirilmiş ve bu model rota optimizasyon algoritmasının maliyet fonksiyonu olarak kullanılmıştır.</a:t>
            </a:r>
          </a:p>
          <a:p>
            <a:pPr algn="just">
              <a:lnSpc>
                <a:spcPts val="280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911281" y="3212472"/>
            <a:ext cx="4699018" cy="4038218"/>
            <a:chOff x="0" y="0"/>
            <a:chExt cx="812800" cy="698500"/>
          </a:xfrm>
        </p:grpSpPr>
        <p:sp>
          <p:nvSpPr>
            <p:cNvPr name="Freeform 6" id="6"/>
            <p:cNvSpPr/>
            <p:nvPr/>
          </p:nvSpPr>
          <p:spPr>
            <a:xfrm flipH="false" flipV="false" rot="0">
              <a:off x="6666" y="0"/>
              <a:ext cx="799467" cy="698500"/>
            </a:xfrm>
            <a:custGeom>
              <a:avLst/>
              <a:gdLst/>
              <a:ahLst/>
              <a:cxnLst/>
              <a:rect r="r" b="b" t="t" l="l"/>
              <a:pathLst>
                <a:path h="698500" w="799467">
                  <a:moveTo>
                    <a:pt x="793706" y="370611"/>
                  </a:moveTo>
                  <a:lnTo>
                    <a:pt x="615362" y="677139"/>
                  </a:lnTo>
                  <a:cubicBezTo>
                    <a:pt x="607668" y="690364"/>
                    <a:pt x="593521" y="698500"/>
                    <a:pt x="578221" y="698500"/>
                  </a:cubicBezTo>
                  <a:lnTo>
                    <a:pt x="221247" y="698500"/>
                  </a:lnTo>
                  <a:cubicBezTo>
                    <a:pt x="205947" y="698500"/>
                    <a:pt x="191800" y="690364"/>
                    <a:pt x="184106" y="677139"/>
                  </a:cubicBezTo>
                  <a:lnTo>
                    <a:pt x="5762" y="370611"/>
                  </a:lnTo>
                  <a:cubicBezTo>
                    <a:pt x="-1920" y="357407"/>
                    <a:pt x="-1920" y="341093"/>
                    <a:pt x="5762" y="327889"/>
                  </a:cubicBezTo>
                  <a:lnTo>
                    <a:pt x="184106" y="21361"/>
                  </a:lnTo>
                  <a:cubicBezTo>
                    <a:pt x="191800" y="8136"/>
                    <a:pt x="205947" y="0"/>
                    <a:pt x="221247" y="0"/>
                  </a:cubicBezTo>
                  <a:lnTo>
                    <a:pt x="578221" y="0"/>
                  </a:lnTo>
                  <a:cubicBezTo>
                    <a:pt x="593521" y="0"/>
                    <a:pt x="607668" y="8136"/>
                    <a:pt x="615362" y="21361"/>
                  </a:cubicBezTo>
                  <a:lnTo>
                    <a:pt x="793706" y="327889"/>
                  </a:lnTo>
                  <a:cubicBezTo>
                    <a:pt x="801388" y="341093"/>
                    <a:pt x="801388" y="357407"/>
                    <a:pt x="793706" y="370611"/>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023472" y="3212472"/>
            <a:ext cx="7537678" cy="4038218"/>
            <a:chOff x="0" y="0"/>
            <a:chExt cx="1303810" cy="698500"/>
          </a:xfrm>
        </p:grpSpPr>
        <p:sp>
          <p:nvSpPr>
            <p:cNvPr name="Freeform 9" id="9"/>
            <p:cNvSpPr/>
            <p:nvPr/>
          </p:nvSpPr>
          <p:spPr>
            <a:xfrm flipH="false" flipV="false" rot="0">
              <a:off x="4156" y="0"/>
              <a:ext cx="1295498" cy="698500"/>
            </a:xfrm>
            <a:custGeom>
              <a:avLst/>
              <a:gdLst/>
              <a:ahLst/>
              <a:cxnLst/>
              <a:rect r="r" b="b" t="t" l="l"/>
              <a:pathLst>
                <a:path h="698500" w="1295498">
                  <a:moveTo>
                    <a:pt x="1291906" y="362567"/>
                  </a:moveTo>
                  <a:lnTo>
                    <a:pt x="1104201" y="685183"/>
                  </a:lnTo>
                  <a:cubicBezTo>
                    <a:pt x="1099405" y="693428"/>
                    <a:pt x="1090586" y="698500"/>
                    <a:pt x="1081047" y="698500"/>
                  </a:cubicBezTo>
                  <a:lnTo>
                    <a:pt x="214450" y="698500"/>
                  </a:lnTo>
                  <a:cubicBezTo>
                    <a:pt x="204912" y="698500"/>
                    <a:pt x="196093" y="693428"/>
                    <a:pt x="191296" y="685183"/>
                  </a:cubicBezTo>
                  <a:lnTo>
                    <a:pt x="3592" y="362567"/>
                  </a:lnTo>
                  <a:cubicBezTo>
                    <a:pt x="-1198" y="354335"/>
                    <a:pt x="-1198" y="344165"/>
                    <a:pt x="3592" y="335933"/>
                  </a:cubicBezTo>
                  <a:lnTo>
                    <a:pt x="191296" y="13317"/>
                  </a:lnTo>
                  <a:cubicBezTo>
                    <a:pt x="196093" y="5072"/>
                    <a:pt x="204912" y="0"/>
                    <a:pt x="214450" y="0"/>
                  </a:cubicBezTo>
                  <a:lnTo>
                    <a:pt x="1081047" y="0"/>
                  </a:lnTo>
                  <a:cubicBezTo>
                    <a:pt x="1090586" y="0"/>
                    <a:pt x="1099405" y="5072"/>
                    <a:pt x="1104201" y="13317"/>
                  </a:cubicBezTo>
                  <a:lnTo>
                    <a:pt x="1291906" y="335933"/>
                  </a:lnTo>
                  <a:cubicBezTo>
                    <a:pt x="1296695" y="344165"/>
                    <a:pt x="1296695" y="354335"/>
                    <a:pt x="1291906" y="362567"/>
                  </a:cubicBezTo>
                  <a:close/>
                </a:path>
              </a:pathLst>
            </a:custGeom>
            <a:blipFill>
              <a:blip r:embed="rId2"/>
              <a:stretch>
                <a:fillRect l="4" t="-12010" r="4" b="-12010"/>
              </a:stretch>
            </a:blipFill>
          </p:spPr>
        </p:sp>
      </p:grpSp>
      <p:sp>
        <p:nvSpPr>
          <p:cNvPr name="TextBox 10" id="10"/>
          <p:cNvSpPr txBox="true"/>
          <p:nvPr/>
        </p:nvSpPr>
        <p:spPr>
          <a:xfrm rot="0">
            <a:off x="793713" y="1807153"/>
            <a:ext cx="10355671" cy="38830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Optimizasyon Problemi Tanımı</a:t>
            </a:r>
          </a:p>
          <a:p>
            <a:pPr algn="l">
              <a:lnSpc>
                <a:spcPts val="2800"/>
              </a:lnSpc>
            </a:pP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Karar değişkenleri: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 Rota üzerindeki K adet ara waypoint’in 3B koordinatları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Amaç fonksiyonu:</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 AdaBoost modeli tarafından tahmin edilen ortalama güç tüketimi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Optimizasyon hedefi: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 Ortalama gücü minimize eden rota parametrelerini bulmak</a:t>
            </a:r>
          </a:p>
          <a:p>
            <a:pPr algn="l">
              <a:lnSpc>
                <a:spcPts val="2800"/>
              </a:lnSpc>
            </a:pPr>
            <a:r>
              <a:rPr lang="en-US" sz="2000" spc="50">
                <a:solidFill>
                  <a:srgbClr val="F9F9F9"/>
                </a:solidFill>
                <a:latin typeface="Neue Machina"/>
                <a:ea typeface="Neue Machina"/>
                <a:cs typeface="Neue Machina"/>
                <a:sym typeface="Neue Machina"/>
              </a:rPr>
              <a:t>Bu yapı ile makine öğrenmesi modeli doğrudan optimizasyon sürecinin merkezine yerleştirilmiştir.</a:t>
            </a:r>
          </a:p>
          <a:p>
            <a:pPr algn="l">
              <a:lnSpc>
                <a:spcPts val="2800"/>
              </a:lnSpc>
              <a:spcBef>
                <a:spcPct val="0"/>
              </a:spcBef>
            </a:pPr>
          </a:p>
        </p:txBody>
      </p:sp>
      <p:sp>
        <p:nvSpPr>
          <p:cNvPr name="TextBox 11" id="11"/>
          <p:cNvSpPr txBox="true"/>
          <p:nvPr/>
        </p:nvSpPr>
        <p:spPr>
          <a:xfrm rot="0">
            <a:off x="793713" y="5633028"/>
            <a:ext cx="10355671" cy="317817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Genetik Algoritmanın Rolü</a:t>
            </a:r>
          </a:p>
          <a:p>
            <a:pPr algn="l">
              <a:lnSpc>
                <a:spcPts val="2800"/>
              </a:lnSpc>
            </a:pP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Başlangıçta rastgele rota popülasyonu oluşturulmuştur.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Her rota, AdaBoost modeli ile değerlendirilmiştir.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Daha düşük güç tüketimine sahip rotalar seçilmiştir.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Çaprazlama ve mutasyon operatörleri ile yeni rota adayları üretilmiştir.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Nesiller boyunca popülasyon, daha düşük güç tüketimine sahip rotalara evrilmiştir.</a:t>
            </a:r>
          </a:p>
          <a:p>
            <a:pPr algn="l">
              <a:lnSpc>
                <a:spcPts val="28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9382724" y="561985"/>
            <a:ext cx="8905276" cy="2333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10. A* TABANLI ROTA OPTIMIZASYONUNA GIRIŞ</a:t>
            </a:r>
          </a:p>
        </p:txBody>
      </p:sp>
      <p:sp>
        <p:nvSpPr>
          <p:cNvPr name="TextBox 11" id="11"/>
          <p:cNvSpPr txBox="true"/>
          <p:nvPr/>
        </p:nvSpPr>
        <p:spPr>
          <a:xfrm rot="0">
            <a:off x="1028700" y="2910714"/>
            <a:ext cx="9441271" cy="52927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Amaç:</a:t>
            </a:r>
          </a:p>
          <a:p>
            <a:pPr algn="l">
              <a:lnSpc>
                <a:spcPts val="2800"/>
              </a:lnSpc>
            </a:pPr>
            <a:r>
              <a:rPr lang="en-US" sz="2000" spc="50">
                <a:solidFill>
                  <a:srgbClr val="F9F9F9"/>
                </a:solidFill>
                <a:latin typeface="Neue Machina"/>
                <a:ea typeface="Neue Machina"/>
                <a:cs typeface="Neue Machina"/>
                <a:sym typeface="Neue Machina"/>
              </a:rPr>
              <a:t> İHA’nın üç boyutlu bir ortamda, engel ve çevresel etkiler altında minimum güç tüketimi sağlayacak rotayı belirlemesi.</a:t>
            </a:r>
          </a:p>
          <a:p>
            <a:pPr algn="l">
              <a:lnSpc>
                <a:spcPts val="2800"/>
              </a:lnSpc>
            </a:pPr>
            <a:r>
              <a:rPr lang="en-US" sz="2000" spc="50">
                <a:solidFill>
                  <a:srgbClr val="F9F9F9"/>
                </a:solidFill>
                <a:latin typeface="Neue Machina"/>
                <a:ea typeface="Neue Machina"/>
                <a:cs typeface="Neue Machina"/>
                <a:sym typeface="Neue Machina"/>
              </a:rPr>
              <a:t>Motivasyon:</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Gerçek uçuş senaryolarında:</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Binalar ve fiziksel engeller</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Yerel rüzgâr değişimleri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Manevra gereksinimleri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Klasik “en kısa yol” yaklaşımları güç tüketimini doğrudan optimize edemez.</a:t>
            </a:r>
          </a:p>
          <a:p>
            <a:pPr algn="l">
              <a:lnSpc>
                <a:spcPts val="2800"/>
              </a:lnSpc>
            </a:pPr>
            <a:r>
              <a:rPr lang="en-US" sz="2000" spc="50">
                <a:solidFill>
                  <a:srgbClr val="F9F9F9"/>
                </a:solidFill>
                <a:latin typeface="Neue Machina"/>
                <a:ea typeface="Neue Machina"/>
                <a:cs typeface="Neue Machina"/>
                <a:sym typeface="Neue Machina"/>
              </a:rPr>
              <a:t>Çözüm:</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Harita tabanlı bir planlama algoritması olan 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Güç tüketimini temsil eden öğrenilmiş model destekli maliyet yaklaşımı</a:t>
            </a:r>
          </a:p>
          <a:p>
            <a:pPr algn="l">
              <a:lnSpc>
                <a:spcPts val="28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8130747" y="1133475"/>
            <a:ext cx="9635596"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11. A* ALGORITMASININ BU ÇALIŞMADAKI ROLÜ</a:t>
            </a:r>
          </a:p>
        </p:txBody>
      </p:sp>
      <p:sp>
        <p:nvSpPr>
          <p:cNvPr name="TextBox 11" id="11"/>
          <p:cNvSpPr txBox="true"/>
          <p:nvPr/>
        </p:nvSpPr>
        <p:spPr>
          <a:xfrm rot="0">
            <a:off x="1028700" y="2910714"/>
            <a:ext cx="9441271" cy="38830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 çalışmada A* algoritması: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3B grid tabanlı bir ortamda çalışmaktadır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Her düğüm bir İHA konumunu temsil eder: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State=(x,y,z)\text{State} = (x, y, z)State=(x,y,z)</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Komşuluk ilişkileri ile uzayda ilerler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Engel içeren hücreleri otomatik olarak dışlar</a:t>
            </a:r>
          </a:p>
          <a:p>
            <a:pPr algn="l">
              <a:lnSpc>
                <a:spcPts val="2800"/>
              </a:lnSpc>
            </a:pPr>
            <a:r>
              <a:rPr lang="en-US" sz="2000" spc="50">
                <a:solidFill>
                  <a:srgbClr val="F9F9F9"/>
                </a:solidFill>
                <a:latin typeface="Neue Machina"/>
                <a:ea typeface="Neue Machina"/>
                <a:cs typeface="Neue Machina"/>
                <a:sym typeface="Neue Machina"/>
              </a:rPr>
              <a:t>A* algoritması: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Güvenli (engel kaçınmalı)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Hedefe yönlendirilmiş</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Hesaplama açısından verimli bir planlama sunar</a:t>
            </a:r>
          </a:p>
          <a:p>
            <a:pPr algn="l">
              <a:lnSpc>
                <a:spcPts val="280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8130747" y="1133475"/>
            <a:ext cx="9635596"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12. ÇEVRE MODELLEMESI (A* İÇIN HAZIRLIK)</a:t>
            </a:r>
          </a:p>
        </p:txBody>
      </p:sp>
      <p:sp>
        <p:nvSpPr>
          <p:cNvPr name="TextBox 11" id="11"/>
          <p:cNvSpPr txBox="true"/>
          <p:nvPr/>
        </p:nvSpPr>
        <p:spPr>
          <a:xfrm rot="0">
            <a:off x="1028700" y="2910714"/>
            <a:ext cx="9441271" cy="38830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A* uygulanmadan önce ortam şu şekilde modellenmiştir: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Üç boyutlu uçuş alanı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Grid tabanlı ayrıklaştırma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Bina / engel modellemesi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Uçuşa kapalı bölgeler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Yerel rüzgâr alanı</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Bina çevresinde değişen rüzgâr etkisi</a:t>
            </a:r>
          </a:p>
          <a:p>
            <a:pPr algn="l">
              <a:lnSpc>
                <a:spcPts val="2800"/>
              </a:lnSpc>
            </a:pPr>
            <a:r>
              <a:rPr lang="en-US" sz="2000" spc="50">
                <a:solidFill>
                  <a:srgbClr val="F9F9F9"/>
                </a:solidFill>
                <a:latin typeface="Neue Machina"/>
                <a:ea typeface="Neue Machina"/>
                <a:cs typeface="Neue Machina"/>
                <a:sym typeface="Neue Machina"/>
              </a:rPr>
              <a:t>Bu yapı sayesinde A* algoritması: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Sadece “kısa” değil</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fiziksel olarak uygulanabilir rotalar üretir</a:t>
            </a:r>
          </a:p>
          <a:p>
            <a:pPr algn="l">
              <a:lnSpc>
                <a:spcPts val="28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8130747" y="1133475"/>
            <a:ext cx="9635596"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13. PROXY MALIYET ILE A* ROTA PLANLAMASI</a:t>
            </a:r>
          </a:p>
        </p:txBody>
      </p:sp>
      <p:sp>
        <p:nvSpPr>
          <p:cNvPr name="TextBox 11" id="11"/>
          <p:cNvSpPr txBox="true"/>
          <p:nvPr/>
        </p:nvSpPr>
        <p:spPr>
          <a:xfrm rot="0">
            <a:off x="1028700" y="2910714"/>
            <a:ext cx="9441271" cy="423545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A* algoritması çalışırken:</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Doğrudan makine öğrenmesi modeli kullanılmamıştır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Bunun yerine proxy (yaklaşık) bir maliyet fonksiyonu tanımlanmıştır</a:t>
            </a:r>
          </a:p>
          <a:p>
            <a:pPr algn="l">
              <a:lnSpc>
                <a:spcPts val="2800"/>
              </a:lnSpc>
            </a:pPr>
            <a:r>
              <a:rPr lang="en-US" sz="2000" spc="50">
                <a:solidFill>
                  <a:srgbClr val="F9F9F9"/>
                </a:solidFill>
                <a:latin typeface="Neue Machina"/>
                <a:ea typeface="Neue Machina"/>
                <a:cs typeface="Neue Machina"/>
                <a:sym typeface="Neue Machina"/>
              </a:rPr>
              <a:t>Proxy maliyet bileşenleri: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Uçuş süresi (mesafe)</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Yerel rüzgâr şiddeti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Manevra / dönüş yoğunluğu</a:t>
            </a:r>
          </a:p>
          <a:p>
            <a:pPr algn="l">
              <a:lnSpc>
                <a:spcPts val="2800"/>
              </a:lnSpc>
            </a:pPr>
            <a:r>
              <a:rPr lang="en-US" sz="2000" spc="50">
                <a:solidFill>
                  <a:srgbClr val="F9F9F9"/>
                </a:solidFill>
                <a:latin typeface="Neue Machina"/>
                <a:ea typeface="Neue Machina"/>
                <a:cs typeface="Neue Machina"/>
                <a:sym typeface="Neue Machina"/>
              </a:rPr>
              <a:t>Amaç:</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Güç tüketimini artıran bölgeleri dolaylı olarak cezalandırmak</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A*’ın hızlı ve kararlı çalışmasını sağlamak</a:t>
            </a:r>
          </a:p>
          <a:p>
            <a:pPr algn="l">
              <a:lnSpc>
                <a:spcPts val="28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8130747" y="1133475"/>
            <a:ext cx="9635596" cy="2333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14. ÖĞRENILMIŞ GÜÇ MODELI ILE ROTA DEĞERLENDIRME</a:t>
            </a:r>
          </a:p>
        </p:txBody>
      </p:sp>
      <p:sp>
        <p:nvSpPr>
          <p:cNvPr name="TextBox 11" id="11"/>
          <p:cNvSpPr txBox="true"/>
          <p:nvPr/>
        </p:nvSpPr>
        <p:spPr>
          <a:xfrm rot="0">
            <a:off x="1338696" y="3621154"/>
            <a:ext cx="9441271" cy="494030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Daha öncesinde bulunan rota:</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Ardışık uçuş segmentlerine ayrılmıştır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Her segment için:</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Mesafe</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Uçuş süresi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İrtifa değişimi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Rüzgâr bileşenleri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Manevra yoğunluğu</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Payload etkisi</a:t>
            </a:r>
          </a:p>
          <a:p>
            <a:pPr algn="l" marL="863601" indent="-287867" lvl="2">
              <a:lnSpc>
                <a:spcPts val="2800"/>
              </a:lnSpc>
              <a:buFont typeface="Arial"/>
              <a:buChar char="⚬"/>
            </a:pPr>
            <a:r>
              <a:rPr lang="en-US" sz="2000" spc="50">
                <a:solidFill>
                  <a:srgbClr val="F9F9F9"/>
                </a:solidFill>
                <a:latin typeface="Neue Machina"/>
                <a:ea typeface="Neue Machina"/>
                <a:cs typeface="Neue Machina"/>
                <a:sym typeface="Neue Machina"/>
              </a:rPr>
              <a:t> hesaplanmıştır</a:t>
            </a:r>
          </a:p>
          <a:p>
            <a:pPr algn="l">
              <a:lnSpc>
                <a:spcPts val="2800"/>
              </a:lnSpc>
            </a:pPr>
            <a:r>
              <a:rPr lang="en-US" sz="2000" spc="50">
                <a:solidFill>
                  <a:srgbClr val="F9F9F9"/>
                </a:solidFill>
                <a:latin typeface="Neue Machina"/>
                <a:ea typeface="Neue Machina"/>
                <a:cs typeface="Neue Machina"/>
                <a:sym typeface="Neue Machina"/>
              </a:rPr>
              <a:t>Bu öznitelikler: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AdaBoost regresyon modeline verilmiştir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Segment bazlı tahmini güç tüketimi elde edilmiştir</a:t>
            </a:r>
          </a:p>
          <a:p>
            <a:pPr algn="l">
              <a:lnSpc>
                <a:spcPts val="28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850653" y="-1898083"/>
            <a:ext cx="4417357" cy="3193493"/>
            <a:chOff x="0" y="0"/>
            <a:chExt cx="812800" cy="587607"/>
          </a:xfrm>
        </p:grpSpPr>
        <p:sp>
          <p:nvSpPr>
            <p:cNvPr name="Freeform 3" id="3"/>
            <p:cNvSpPr/>
            <p:nvPr/>
          </p:nvSpPr>
          <p:spPr>
            <a:xfrm flipH="false" flipV="false" rot="0">
              <a:off x="8205" y="0"/>
              <a:ext cx="796389" cy="587607"/>
            </a:xfrm>
            <a:custGeom>
              <a:avLst/>
              <a:gdLst/>
              <a:ahLst/>
              <a:cxnLst/>
              <a:rect r="r" b="b" t="t" l="l"/>
              <a:pathLst>
                <a:path h="587607" w="796389">
                  <a:moveTo>
                    <a:pt x="789641" y="315425"/>
                  </a:moveTo>
                  <a:lnTo>
                    <a:pt x="616349" y="565986"/>
                  </a:lnTo>
                  <a:cubicBezTo>
                    <a:pt x="606984" y="579526"/>
                    <a:pt x="591569" y="587607"/>
                    <a:pt x="575106" y="587607"/>
                  </a:cubicBezTo>
                  <a:lnTo>
                    <a:pt x="221284" y="587607"/>
                  </a:lnTo>
                  <a:cubicBezTo>
                    <a:pt x="204821" y="587607"/>
                    <a:pt x="189406" y="579526"/>
                    <a:pt x="180041" y="565986"/>
                  </a:cubicBezTo>
                  <a:lnTo>
                    <a:pt x="6749" y="315425"/>
                  </a:lnTo>
                  <a:cubicBezTo>
                    <a:pt x="-2249" y="302415"/>
                    <a:pt x="-2249" y="285192"/>
                    <a:pt x="6749" y="272182"/>
                  </a:cubicBezTo>
                  <a:lnTo>
                    <a:pt x="180041" y="21622"/>
                  </a:lnTo>
                  <a:cubicBezTo>
                    <a:pt x="189406" y="8081"/>
                    <a:pt x="204821" y="0"/>
                    <a:pt x="221284" y="0"/>
                  </a:cubicBezTo>
                  <a:lnTo>
                    <a:pt x="575106" y="0"/>
                  </a:lnTo>
                  <a:cubicBezTo>
                    <a:pt x="591569" y="0"/>
                    <a:pt x="606984" y="8081"/>
                    <a:pt x="616349" y="21622"/>
                  </a:cubicBezTo>
                  <a:lnTo>
                    <a:pt x="789641" y="272182"/>
                  </a:lnTo>
                  <a:cubicBezTo>
                    <a:pt x="798639" y="285192"/>
                    <a:pt x="798639" y="302415"/>
                    <a:pt x="789641" y="315425"/>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64475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469928" y="6119879"/>
            <a:ext cx="5766298" cy="4955412"/>
            <a:chOff x="0" y="0"/>
            <a:chExt cx="812800" cy="698500"/>
          </a:xfrm>
        </p:grpSpPr>
        <p:sp>
          <p:nvSpPr>
            <p:cNvPr name="Freeform 6" id="6"/>
            <p:cNvSpPr/>
            <p:nvPr/>
          </p:nvSpPr>
          <p:spPr>
            <a:xfrm flipH="false" flipV="false" rot="0">
              <a:off x="5432" y="0"/>
              <a:ext cx="801935" cy="698500"/>
            </a:xfrm>
            <a:custGeom>
              <a:avLst/>
              <a:gdLst/>
              <a:ahLst/>
              <a:cxnLst/>
              <a:rect r="r" b="b" t="t" l="l"/>
              <a:pathLst>
                <a:path h="698500" w="801935">
                  <a:moveTo>
                    <a:pt x="797240" y="366657"/>
                  </a:moveTo>
                  <a:lnTo>
                    <a:pt x="614296" y="681093"/>
                  </a:lnTo>
                  <a:cubicBezTo>
                    <a:pt x="608026" y="691870"/>
                    <a:pt x="596497" y="698500"/>
                    <a:pt x="584029" y="698500"/>
                  </a:cubicBezTo>
                  <a:lnTo>
                    <a:pt x="217907" y="698500"/>
                  </a:lnTo>
                  <a:cubicBezTo>
                    <a:pt x="205439" y="698500"/>
                    <a:pt x="193911" y="691870"/>
                    <a:pt x="187640" y="681093"/>
                  </a:cubicBezTo>
                  <a:lnTo>
                    <a:pt x="4696" y="366657"/>
                  </a:lnTo>
                  <a:cubicBezTo>
                    <a:pt x="-1565" y="355897"/>
                    <a:pt x="-1565" y="342603"/>
                    <a:pt x="4696" y="331843"/>
                  </a:cubicBezTo>
                  <a:lnTo>
                    <a:pt x="187640" y="17407"/>
                  </a:lnTo>
                  <a:cubicBezTo>
                    <a:pt x="193911" y="6630"/>
                    <a:pt x="205439" y="0"/>
                    <a:pt x="217907" y="0"/>
                  </a:cubicBezTo>
                  <a:lnTo>
                    <a:pt x="584029" y="0"/>
                  </a:lnTo>
                  <a:cubicBezTo>
                    <a:pt x="596497" y="0"/>
                    <a:pt x="608026" y="6630"/>
                    <a:pt x="614296" y="17407"/>
                  </a:cubicBezTo>
                  <a:lnTo>
                    <a:pt x="797240" y="331843"/>
                  </a:lnTo>
                  <a:cubicBezTo>
                    <a:pt x="803501" y="342603"/>
                    <a:pt x="803501" y="355897"/>
                    <a:pt x="797240" y="366657"/>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8791" y="6119879"/>
            <a:ext cx="7778287" cy="4167121"/>
            <a:chOff x="0" y="0"/>
            <a:chExt cx="1303810" cy="698500"/>
          </a:xfrm>
        </p:grpSpPr>
        <p:sp>
          <p:nvSpPr>
            <p:cNvPr name="Freeform 9" id="9"/>
            <p:cNvSpPr/>
            <p:nvPr/>
          </p:nvSpPr>
          <p:spPr>
            <a:xfrm flipH="false" flipV="false" rot="0">
              <a:off x="4027" y="0"/>
              <a:ext cx="1295755" cy="698500"/>
            </a:xfrm>
            <a:custGeom>
              <a:avLst/>
              <a:gdLst/>
              <a:ahLst/>
              <a:cxnLst/>
              <a:rect r="r" b="b" t="t" l="l"/>
              <a:pathLst>
                <a:path h="698500" w="1295755">
                  <a:moveTo>
                    <a:pt x="1292274" y="362155"/>
                  </a:moveTo>
                  <a:lnTo>
                    <a:pt x="1104091" y="685595"/>
                  </a:lnTo>
                  <a:cubicBezTo>
                    <a:pt x="1099442" y="693585"/>
                    <a:pt x="1090896" y="698500"/>
                    <a:pt x="1081653" y="698500"/>
                  </a:cubicBezTo>
                  <a:lnTo>
                    <a:pt x="214103" y="698500"/>
                  </a:lnTo>
                  <a:cubicBezTo>
                    <a:pt x="204859" y="698500"/>
                    <a:pt x="196313" y="693585"/>
                    <a:pt x="191665" y="685595"/>
                  </a:cubicBezTo>
                  <a:lnTo>
                    <a:pt x="3481" y="362155"/>
                  </a:lnTo>
                  <a:cubicBezTo>
                    <a:pt x="-1160" y="354178"/>
                    <a:pt x="-1160" y="344322"/>
                    <a:pt x="3481" y="336345"/>
                  </a:cubicBezTo>
                  <a:lnTo>
                    <a:pt x="191665" y="12905"/>
                  </a:lnTo>
                  <a:cubicBezTo>
                    <a:pt x="196313" y="4915"/>
                    <a:pt x="204859" y="0"/>
                    <a:pt x="214103" y="0"/>
                  </a:cubicBezTo>
                  <a:lnTo>
                    <a:pt x="1081653" y="0"/>
                  </a:lnTo>
                  <a:cubicBezTo>
                    <a:pt x="1090896" y="0"/>
                    <a:pt x="1099442" y="4915"/>
                    <a:pt x="1104091" y="12905"/>
                  </a:cubicBezTo>
                  <a:lnTo>
                    <a:pt x="1292274" y="336345"/>
                  </a:lnTo>
                  <a:cubicBezTo>
                    <a:pt x="1296916" y="344322"/>
                    <a:pt x="1296916" y="354178"/>
                    <a:pt x="1292274" y="362155"/>
                  </a:cubicBezTo>
                  <a:close/>
                </a:path>
              </a:pathLst>
            </a:custGeom>
            <a:blipFill>
              <a:blip r:embed="rId2"/>
              <a:stretch>
                <a:fillRect l="14" t="-12010" r="14" b="-12010"/>
              </a:stretch>
            </a:blipFill>
          </p:spPr>
        </p:sp>
      </p:grpSp>
      <p:sp>
        <p:nvSpPr>
          <p:cNvPr name="TextBox 10" id="10"/>
          <p:cNvSpPr txBox="true"/>
          <p:nvPr/>
        </p:nvSpPr>
        <p:spPr>
          <a:xfrm rot="0">
            <a:off x="7233496" y="1753432"/>
            <a:ext cx="10783242"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15. GENEL DEĞERLENDIRME (A* YAKLAŞIMI)</a:t>
            </a:r>
          </a:p>
        </p:txBody>
      </p:sp>
      <p:sp>
        <p:nvSpPr>
          <p:cNvPr name="TextBox 11" id="11"/>
          <p:cNvSpPr txBox="true"/>
          <p:nvPr/>
        </p:nvSpPr>
        <p:spPr>
          <a:xfrm rot="0">
            <a:off x="1338696" y="3621154"/>
            <a:ext cx="9441271" cy="317817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A* tabanlı yaklaşım:</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Engel ve çevresel etkilere duyarlı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Öğrenilmiş güç modeli ile desteklenmiş</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Üç boyutlu ve gerçekçi</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Enerji odaklı rota planlaması sunmaktadır</a:t>
            </a:r>
          </a:p>
          <a:p>
            <a:pPr algn="l">
              <a:lnSpc>
                <a:spcPts val="2800"/>
              </a:lnSpc>
            </a:pPr>
            <a:r>
              <a:rPr lang="en-US" sz="2000" spc="50">
                <a:solidFill>
                  <a:srgbClr val="F9F9F9"/>
                </a:solidFill>
                <a:latin typeface="Neue Machina"/>
                <a:ea typeface="Neue Machina"/>
                <a:cs typeface="Neue Machina"/>
                <a:sym typeface="Neue Machina"/>
              </a:rPr>
              <a:t>Bu yapı:</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Genetik Algoritma tabanlı optimizasyonu</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Harita tabanlı planlama ile tamamlamaktadır</a:t>
            </a:r>
          </a:p>
          <a:p>
            <a:pPr algn="l">
              <a:lnSpc>
                <a:spcPts val="28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2700000">
            <a:off x="5440764" y="4432994"/>
            <a:ext cx="7406472" cy="7406472"/>
          </a:xfrm>
          <a:custGeom>
            <a:avLst/>
            <a:gdLst/>
            <a:ahLst/>
            <a:cxnLst/>
            <a:rect r="r" b="b" t="t" l="l"/>
            <a:pathLst>
              <a:path h="7406472" w="7406472">
                <a:moveTo>
                  <a:pt x="0" y="0"/>
                </a:moveTo>
                <a:lnTo>
                  <a:pt x="7406472" y="0"/>
                </a:lnTo>
                <a:lnTo>
                  <a:pt x="7406472" y="7406472"/>
                </a:lnTo>
                <a:lnTo>
                  <a:pt x="0" y="740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01668" y="3214255"/>
            <a:ext cx="6484665" cy="1295400"/>
          </a:xfrm>
          <a:prstGeom prst="rect">
            <a:avLst/>
          </a:prstGeom>
        </p:spPr>
        <p:txBody>
          <a:bodyPr anchor="t" rtlCol="false" tIns="0" lIns="0" bIns="0" rIns="0">
            <a:spAutoFit/>
          </a:bodyPr>
          <a:lstStyle/>
          <a:p>
            <a:pPr algn="ctr">
              <a:lnSpc>
                <a:spcPts val="10500"/>
              </a:lnSpc>
              <a:spcBef>
                <a:spcPct val="0"/>
              </a:spcBef>
            </a:pPr>
            <a:r>
              <a:rPr lang="en-US" sz="7500">
                <a:solidFill>
                  <a:srgbClr val="FFFFFF"/>
                </a:solidFill>
                <a:latin typeface="Neue Machina"/>
                <a:ea typeface="Neue Machina"/>
                <a:cs typeface="Neue Machina"/>
                <a:sym typeface="Neue Machina"/>
              </a:rPr>
              <a:t>TEŞEKKÜRLER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288032" y="-4843994"/>
            <a:ext cx="9262129" cy="7959642"/>
            <a:chOff x="0" y="0"/>
            <a:chExt cx="812800" cy="698500"/>
          </a:xfrm>
        </p:grpSpPr>
        <p:sp>
          <p:nvSpPr>
            <p:cNvPr name="Freeform 3" id="3"/>
            <p:cNvSpPr/>
            <p:nvPr/>
          </p:nvSpPr>
          <p:spPr>
            <a:xfrm flipH="false" flipV="false" rot="0">
              <a:off x="3382" y="0"/>
              <a:ext cx="806036" cy="698500"/>
            </a:xfrm>
            <a:custGeom>
              <a:avLst/>
              <a:gdLst/>
              <a:ahLst/>
              <a:cxnLst/>
              <a:rect r="r" b="b" t="t" l="l"/>
              <a:pathLst>
                <a:path h="698500" w="806036">
                  <a:moveTo>
                    <a:pt x="803113" y="360087"/>
                  </a:moveTo>
                  <a:lnTo>
                    <a:pt x="612523" y="687663"/>
                  </a:lnTo>
                  <a:cubicBezTo>
                    <a:pt x="608620" y="694372"/>
                    <a:pt x="601443" y="698500"/>
                    <a:pt x="593680" y="698500"/>
                  </a:cubicBezTo>
                  <a:lnTo>
                    <a:pt x="212356" y="698500"/>
                  </a:lnTo>
                  <a:cubicBezTo>
                    <a:pt x="204593" y="698500"/>
                    <a:pt x="197416" y="694372"/>
                    <a:pt x="193513" y="687663"/>
                  </a:cubicBezTo>
                  <a:lnTo>
                    <a:pt x="2923" y="360087"/>
                  </a:lnTo>
                  <a:cubicBezTo>
                    <a:pt x="-974" y="353388"/>
                    <a:pt x="-974" y="345112"/>
                    <a:pt x="2923" y="338413"/>
                  </a:cubicBezTo>
                  <a:lnTo>
                    <a:pt x="193513" y="10837"/>
                  </a:lnTo>
                  <a:cubicBezTo>
                    <a:pt x="197416" y="4128"/>
                    <a:pt x="204593" y="0"/>
                    <a:pt x="212356" y="0"/>
                  </a:cubicBezTo>
                  <a:lnTo>
                    <a:pt x="593680" y="0"/>
                  </a:lnTo>
                  <a:cubicBezTo>
                    <a:pt x="601443" y="0"/>
                    <a:pt x="608620" y="4128"/>
                    <a:pt x="612523" y="10837"/>
                  </a:cubicBezTo>
                  <a:lnTo>
                    <a:pt x="803113" y="338413"/>
                  </a:lnTo>
                  <a:cubicBezTo>
                    <a:pt x="807010" y="345112"/>
                    <a:pt x="807010" y="353388"/>
                    <a:pt x="803113" y="360087"/>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201400" y="2277263"/>
            <a:ext cx="8123389" cy="6981037"/>
            <a:chOff x="0" y="0"/>
            <a:chExt cx="812800" cy="698500"/>
          </a:xfrm>
        </p:grpSpPr>
        <p:sp>
          <p:nvSpPr>
            <p:cNvPr name="Freeform 6" id="6"/>
            <p:cNvSpPr/>
            <p:nvPr/>
          </p:nvSpPr>
          <p:spPr>
            <a:xfrm flipH="false" flipV="false" rot="0">
              <a:off x="3856" y="0"/>
              <a:ext cx="805088" cy="698500"/>
            </a:xfrm>
            <a:custGeom>
              <a:avLst/>
              <a:gdLst/>
              <a:ahLst/>
              <a:cxnLst/>
              <a:rect r="r" b="b" t="t" l="l"/>
              <a:pathLst>
                <a:path h="698500" w="805088">
                  <a:moveTo>
                    <a:pt x="801755" y="361606"/>
                  </a:moveTo>
                  <a:lnTo>
                    <a:pt x="612933" y="686144"/>
                  </a:lnTo>
                  <a:cubicBezTo>
                    <a:pt x="608482" y="693794"/>
                    <a:pt x="600299" y="698500"/>
                    <a:pt x="591448" y="698500"/>
                  </a:cubicBezTo>
                  <a:lnTo>
                    <a:pt x="213640" y="698500"/>
                  </a:lnTo>
                  <a:cubicBezTo>
                    <a:pt x="204789" y="698500"/>
                    <a:pt x="196606" y="693794"/>
                    <a:pt x="192155" y="686144"/>
                  </a:cubicBezTo>
                  <a:lnTo>
                    <a:pt x="3333" y="361606"/>
                  </a:lnTo>
                  <a:cubicBezTo>
                    <a:pt x="-1111" y="353968"/>
                    <a:pt x="-1111" y="344532"/>
                    <a:pt x="3333" y="336894"/>
                  </a:cubicBezTo>
                  <a:lnTo>
                    <a:pt x="192155" y="12356"/>
                  </a:lnTo>
                  <a:cubicBezTo>
                    <a:pt x="196606" y="4706"/>
                    <a:pt x="204789" y="0"/>
                    <a:pt x="213640" y="0"/>
                  </a:cubicBezTo>
                  <a:lnTo>
                    <a:pt x="591448" y="0"/>
                  </a:lnTo>
                  <a:cubicBezTo>
                    <a:pt x="600299" y="0"/>
                    <a:pt x="608482" y="4706"/>
                    <a:pt x="612933" y="12356"/>
                  </a:cubicBezTo>
                  <a:lnTo>
                    <a:pt x="801755" y="336894"/>
                  </a:lnTo>
                  <a:cubicBezTo>
                    <a:pt x="806199" y="344532"/>
                    <a:pt x="806199" y="353968"/>
                    <a:pt x="801755" y="361606"/>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1201400" y="2277263"/>
            <a:ext cx="6057900" cy="6981037"/>
            <a:chOff x="0" y="0"/>
            <a:chExt cx="812800" cy="936659"/>
          </a:xfrm>
        </p:grpSpPr>
        <p:sp>
          <p:nvSpPr>
            <p:cNvPr name="Freeform 9" id="9"/>
            <p:cNvSpPr/>
            <p:nvPr/>
          </p:nvSpPr>
          <p:spPr>
            <a:xfrm flipH="false" flipV="false" rot="0">
              <a:off x="3980" y="0"/>
              <a:ext cx="804841" cy="936659"/>
            </a:xfrm>
            <a:custGeom>
              <a:avLst/>
              <a:gdLst/>
              <a:ahLst/>
              <a:cxnLst/>
              <a:rect r="r" b="b" t="t" l="l"/>
              <a:pathLst>
                <a:path h="936659" w="804841">
                  <a:moveTo>
                    <a:pt x="801190" y="485915"/>
                  </a:moveTo>
                  <a:lnTo>
                    <a:pt x="613250" y="919073"/>
                  </a:lnTo>
                  <a:cubicBezTo>
                    <a:pt x="608618" y="929750"/>
                    <a:pt x="598089" y="936659"/>
                    <a:pt x="586450" y="936659"/>
                  </a:cubicBezTo>
                  <a:lnTo>
                    <a:pt x="218390" y="936659"/>
                  </a:lnTo>
                  <a:cubicBezTo>
                    <a:pt x="206751" y="936659"/>
                    <a:pt x="196222" y="929750"/>
                    <a:pt x="191590" y="919073"/>
                  </a:cubicBezTo>
                  <a:lnTo>
                    <a:pt x="3650" y="485915"/>
                  </a:lnTo>
                  <a:cubicBezTo>
                    <a:pt x="-1217" y="474697"/>
                    <a:pt x="-1217" y="461962"/>
                    <a:pt x="3650" y="450744"/>
                  </a:cubicBezTo>
                  <a:lnTo>
                    <a:pt x="191590" y="17586"/>
                  </a:lnTo>
                  <a:cubicBezTo>
                    <a:pt x="196222" y="6909"/>
                    <a:pt x="206751" y="0"/>
                    <a:pt x="218390" y="0"/>
                  </a:cubicBezTo>
                  <a:lnTo>
                    <a:pt x="586450" y="0"/>
                  </a:lnTo>
                  <a:cubicBezTo>
                    <a:pt x="598089" y="0"/>
                    <a:pt x="608618" y="6909"/>
                    <a:pt x="613250" y="17586"/>
                  </a:cubicBezTo>
                  <a:lnTo>
                    <a:pt x="801190" y="450744"/>
                  </a:lnTo>
                  <a:cubicBezTo>
                    <a:pt x="806057" y="461962"/>
                    <a:pt x="806057" y="474697"/>
                    <a:pt x="801190" y="485915"/>
                  </a:cubicBezTo>
                  <a:close/>
                </a:path>
              </a:pathLst>
            </a:custGeom>
            <a:blipFill>
              <a:blip r:embed="rId2"/>
              <a:stretch>
                <a:fillRect l="-28158" t="0" r="-26824" b="0"/>
              </a:stretch>
            </a:blipFill>
            <a:ln cap="sq">
              <a:noFill/>
              <a:prstDash val="solid"/>
              <a:miter/>
            </a:ln>
          </p:spPr>
        </p:sp>
      </p:grpSp>
      <p:sp>
        <p:nvSpPr>
          <p:cNvPr name="Freeform 10" id="10"/>
          <p:cNvSpPr/>
          <p:nvPr/>
        </p:nvSpPr>
        <p:spPr>
          <a:xfrm flipH="false" flipV="false" rot="0">
            <a:off x="655835" y="5285902"/>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881753" y="7563556"/>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2836917" y="1896263"/>
            <a:ext cx="886690" cy="762000"/>
            <a:chOff x="0" y="0"/>
            <a:chExt cx="812800" cy="698500"/>
          </a:xfrm>
        </p:grpSpPr>
        <p:sp>
          <p:nvSpPr>
            <p:cNvPr name="Freeform 13" id="13"/>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15" id="15"/>
          <p:cNvSpPr txBox="true"/>
          <p:nvPr/>
        </p:nvSpPr>
        <p:spPr>
          <a:xfrm rot="0">
            <a:off x="1028700" y="1133475"/>
            <a:ext cx="12838816" cy="809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2. VERI SETININ TANIMLANMASI</a:t>
            </a:r>
          </a:p>
        </p:txBody>
      </p:sp>
      <p:sp>
        <p:nvSpPr>
          <p:cNvPr name="TextBox 16" id="16"/>
          <p:cNvSpPr txBox="true"/>
          <p:nvPr/>
        </p:nvSpPr>
        <p:spPr>
          <a:xfrm rot="0">
            <a:off x="1534779" y="3322687"/>
            <a:ext cx="9533406" cy="67024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 çalışmada kullanılan veri seti, gerçek bir İHA platformundan elde edilmiş uçuş telemetrisi kayıtlarını içermektedir. Veri seti, toplamda 209 adet farklı uçuşa ait zaman serisi verilerinden oluşmaktadır.</a:t>
            </a:r>
          </a:p>
          <a:p>
            <a:pPr algn="just">
              <a:lnSpc>
                <a:spcPts val="2800"/>
              </a:lnSpc>
            </a:pPr>
            <a:r>
              <a:rPr lang="en-US" sz="2000" spc="50">
                <a:solidFill>
                  <a:srgbClr val="F9F9F9"/>
                </a:solidFill>
                <a:latin typeface="Neue Machina"/>
                <a:ea typeface="Neue Machina"/>
                <a:cs typeface="Neue Machina"/>
                <a:sym typeface="Neue Machina"/>
              </a:rPr>
              <a:t>Her uçuş için aşağıdaki bilgiler zaman adımları halinde kaydedilmiştir:</a:t>
            </a:r>
          </a:p>
          <a:p>
            <a:pPr algn="just">
              <a:lnSpc>
                <a:spcPts val="2800"/>
              </a:lnSpc>
            </a:pP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Üç boyutlu</a:t>
            </a:r>
            <a:r>
              <a:rPr lang="en-US" sz="2000" spc="50">
                <a:solidFill>
                  <a:srgbClr val="F9F9F9"/>
                </a:solidFill>
                <a:latin typeface="Neue Machina"/>
                <a:ea typeface="Neue Machina"/>
                <a:cs typeface="Neue Machina"/>
                <a:sym typeface="Neue Machina"/>
              </a:rPr>
              <a:t> konum bilgileri (x, y, z)</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Üç boyutlu hız vektörleri (vx, vy, vz)</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Doğrusal ivmeler ve açısal hızlar</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Rüzgâr hızı ve yönü</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Batarya voltajı ve akımı</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Payload bilgisi</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Zaman bilgisi</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Uçuş kimliği (flight_id)</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Bu yapı sayesinde, her uçuş bağımsız bir görev olarak ele alınabilmekte ve uçuşa ait hem kinematik davranışlar hem de gerçek enerji tüketimi analiz edilebilmektedir.</a:t>
            </a:r>
          </a:p>
          <a:p>
            <a:pPr algn="l">
              <a:lnSpc>
                <a:spcPts val="28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3052758" y="-5956466"/>
            <a:ext cx="8725967" cy="7498878"/>
            <a:chOff x="0" y="0"/>
            <a:chExt cx="812800" cy="698500"/>
          </a:xfrm>
        </p:grpSpPr>
        <p:sp>
          <p:nvSpPr>
            <p:cNvPr name="Freeform 3" id="3"/>
            <p:cNvSpPr/>
            <p:nvPr/>
          </p:nvSpPr>
          <p:spPr>
            <a:xfrm flipH="false" flipV="false" rot="0">
              <a:off x="3590" y="0"/>
              <a:ext cx="805620" cy="698500"/>
            </a:xfrm>
            <a:custGeom>
              <a:avLst/>
              <a:gdLst/>
              <a:ahLst/>
              <a:cxnLst/>
              <a:rect r="r" b="b" t="t" l="l"/>
              <a:pathLst>
                <a:path h="698500" w="805620">
                  <a:moveTo>
                    <a:pt x="802517" y="360753"/>
                  </a:moveTo>
                  <a:lnTo>
                    <a:pt x="612703" y="686997"/>
                  </a:lnTo>
                  <a:cubicBezTo>
                    <a:pt x="608559" y="694119"/>
                    <a:pt x="600941" y="698500"/>
                    <a:pt x="592702" y="698500"/>
                  </a:cubicBezTo>
                  <a:lnTo>
                    <a:pt x="212918" y="698500"/>
                  </a:lnTo>
                  <a:cubicBezTo>
                    <a:pt x="204679" y="698500"/>
                    <a:pt x="197061" y="694119"/>
                    <a:pt x="192917" y="686997"/>
                  </a:cubicBezTo>
                  <a:lnTo>
                    <a:pt x="3103" y="360753"/>
                  </a:lnTo>
                  <a:cubicBezTo>
                    <a:pt x="-1034" y="353642"/>
                    <a:pt x="-1034" y="344858"/>
                    <a:pt x="3103" y="337747"/>
                  </a:cubicBezTo>
                  <a:lnTo>
                    <a:pt x="192917" y="11503"/>
                  </a:lnTo>
                  <a:cubicBezTo>
                    <a:pt x="197061" y="4381"/>
                    <a:pt x="204679" y="0"/>
                    <a:pt x="212918" y="0"/>
                  </a:cubicBezTo>
                  <a:lnTo>
                    <a:pt x="592702" y="0"/>
                  </a:lnTo>
                  <a:cubicBezTo>
                    <a:pt x="600941" y="0"/>
                    <a:pt x="608559" y="4381"/>
                    <a:pt x="612703" y="11503"/>
                  </a:cubicBezTo>
                  <a:lnTo>
                    <a:pt x="802517" y="337747"/>
                  </a:lnTo>
                  <a:cubicBezTo>
                    <a:pt x="806654" y="344858"/>
                    <a:pt x="806654" y="353642"/>
                    <a:pt x="802517" y="360753"/>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3984467" y="2699319"/>
            <a:ext cx="10026334" cy="8616381"/>
            <a:chOff x="0" y="0"/>
            <a:chExt cx="812800" cy="698500"/>
          </a:xfrm>
        </p:grpSpPr>
        <p:sp>
          <p:nvSpPr>
            <p:cNvPr name="Freeform 6" id="6"/>
            <p:cNvSpPr/>
            <p:nvPr/>
          </p:nvSpPr>
          <p:spPr>
            <a:xfrm flipH="false" flipV="false" rot="0">
              <a:off x="3124" y="0"/>
              <a:ext cx="806552" cy="698500"/>
            </a:xfrm>
            <a:custGeom>
              <a:avLst/>
              <a:gdLst/>
              <a:ahLst/>
              <a:cxnLst/>
              <a:rect r="r" b="b" t="t" l="l"/>
              <a:pathLst>
                <a:path h="698500" w="806552">
                  <a:moveTo>
                    <a:pt x="803851" y="359261"/>
                  </a:moveTo>
                  <a:lnTo>
                    <a:pt x="612301" y="688489"/>
                  </a:lnTo>
                  <a:cubicBezTo>
                    <a:pt x="608695" y="694687"/>
                    <a:pt x="602065" y="698500"/>
                    <a:pt x="594894" y="698500"/>
                  </a:cubicBezTo>
                  <a:lnTo>
                    <a:pt x="211658" y="698500"/>
                  </a:lnTo>
                  <a:cubicBezTo>
                    <a:pt x="204487" y="698500"/>
                    <a:pt x="197857" y="694687"/>
                    <a:pt x="194251" y="688489"/>
                  </a:cubicBezTo>
                  <a:lnTo>
                    <a:pt x="2701" y="359261"/>
                  </a:lnTo>
                  <a:cubicBezTo>
                    <a:pt x="-900" y="353073"/>
                    <a:pt x="-900" y="345427"/>
                    <a:pt x="2701" y="339239"/>
                  </a:cubicBezTo>
                  <a:lnTo>
                    <a:pt x="194251" y="10011"/>
                  </a:lnTo>
                  <a:cubicBezTo>
                    <a:pt x="197857" y="3813"/>
                    <a:pt x="204487" y="0"/>
                    <a:pt x="211658" y="0"/>
                  </a:cubicBezTo>
                  <a:lnTo>
                    <a:pt x="594894" y="0"/>
                  </a:lnTo>
                  <a:cubicBezTo>
                    <a:pt x="602065" y="0"/>
                    <a:pt x="608695" y="3813"/>
                    <a:pt x="612301" y="10011"/>
                  </a:cubicBezTo>
                  <a:lnTo>
                    <a:pt x="803851" y="339239"/>
                  </a:lnTo>
                  <a:cubicBezTo>
                    <a:pt x="807452" y="345427"/>
                    <a:pt x="807452" y="353073"/>
                    <a:pt x="803851" y="359261"/>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955789" y="3728019"/>
            <a:ext cx="11099789" cy="6558981"/>
            <a:chOff x="0" y="0"/>
            <a:chExt cx="1182074" cy="698500"/>
          </a:xfrm>
        </p:grpSpPr>
        <p:sp>
          <p:nvSpPr>
            <p:cNvPr name="Freeform 9" id="9"/>
            <p:cNvSpPr/>
            <p:nvPr/>
          </p:nvSpPr>
          <p:spPr>
            <a:xfrm flipH="false" flipV="false" rot="0">
              <a:off x="2822" y="0"/>
              <a:ext cx="1176430" cy="698500"/>
            </a:xfrm>
            <a:custGeom>
              <a:avLst/>
              <a:gdLst/>
              <a:ahLst/>
              <a:cxnLst/>
              <a:rect r="r" b="b" t="t" l="l"/>
              <a:pathLst>
                <a:path h="698500" w="1176430">
                  <a:moveTo>
                    <a:pt x="1173991" y="358293"/>
                  </a:moveTo>
                  <a:lnTo>
                    <a:pt x="981314" y="689457"/>
                  </a:lnTo>
                  <a:cubicBezTo>
                    <a:pt x="978056" y="695056"/>
                    <a:pt x="972067" y="698500"/>
                    <a:pt x="965590" y="698500"/>
                  </a:cubicBezTo>
                  <a:lnTo>
                    <a:pt x="210840" y="698500"/>
                  </a:lnTo>
                  <a:cubicBezTo>
                    <a:pt x="204363" y="698500"/>
                    <a:pt x="198374" y="695056"/>
                    <a:pt x="195117" y="689457"/>
                  </a:cubicBezTo>
                  <a:lnTo>
                    <a:pt x="2439" y="358293"/>
                  </a:lnTo>
                  <a:cubicBezTo>
                    <a:pt x="-813" y="352703"/>
                    <a:pt x="-813" y="345797"/>
                    <a:pt x="2439" y="340207"/>
                  </a:cubicBezTo>
                  <a:lnTo>
                    <a:pt x="195117" y="9043"/>
                  </a:lnTo>
                  <a:cubicBezTo>
                    <a:pt x="198374" y="3444"/>
                    <a:pt x="204363" y="0"/>
                    <a:pt x="210840" y="0"/>
                  </a:cubicBezTo>
                  <a:lnTo>
                    <a:pt x="965590" y="0"/>
                  </a:lnTo>
                  <a:cubicBezTo>
                    <a:pt x="972067" y="0"/>
                    <a:pt x="978056" y="3444"/>
                    <a:pt x="981314" y="9043"/>
                  </a:cubicBezTo>
                  <a:lnTo>
                    <a:pt x="1173991" y="340207"/>
                  </a:lnTo>
                  <a:cubicBezTo>
                    <a:pt x="1177243" y="345797"/>
                    <a:pt x="1177243" y="352703"/>
                    <a:pt x="1173991" y="358293"/>
                  </a:cubicBezTo>
                  <a:close/>
                </a:path>
              </a:pathLst>
            </a:custGeom>
            <a:blipFill>
              <a:blip r:embed="rId2"/>
              <a:stretch>
                <a:fillRect l="-40648" t="0" r="-40648" b="0"/>
              </a:stretch>
            </a:blipFill>
          </p:spPr>
        </p:sp>
      </p:grpSp>
      <p:sp>
        <p:nvSpPr>
          <p:cNvPr name="Freeform 10" id="10"/>
          <p:cNvSpPr/>
          <p:nvPr/>
        </p:nvSpPr>
        <p:spPr>
          <a:xfrm flipH="false" flipV="false" rot="0">
            <a:off x="7100843" y="1028700"/>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7415742" y="6817010"/>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7965219" y="4399664"/>
            <a:ext cx="886690" cy="762000"/>
            <a:chOff x="0" y="0"/>
            <a:chExt cx="812800" cy="698500"/>
          </a:xfrm>
        </p:grpSpPr>
        <p:sp>
          <p:nvSpPr>
            <p:cNvPr name="Freeform 13" id="13"/>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15" id="15"/>
          <p:cNvSpPr txBox="true"/>
          <p:nvPr/>
        </p:nvSpPr>
        <p:spPr>
          <a:xfrm rot="0">
            <a:off x="1704300" y="1856613"/>
            <a:ext cx="15555000" cy="2333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3. UÇUŞ BAZLI YAKLAŞIMIN SEÇILMESI</a:t>
            </a:r>
          </a:p>
          <a:p>
            <a:pPr algn="l">
              <a:lnSpc>
                <a:spcPts val="6000"/>
              </a:lnSpc>
            </a:pPr>
          </a:p>
          <a:p>
            <a:pPr algn="l">
              <a:lnSpc>
                <a:spcPts val="6000"/>
              </a:lnSpc>
            </a:pPr>
          </a:p>
        </p:txBody>
      </p:sp>
      <p:sp>
        <p:nvSpPr>
          <p:cNvPr name="TextBox 16" id="16"/>
          <p:cNvSpPr txBox="true"/>
          <p:nvPr/>
        </p:nvSpPr>
        <p:spPr>
          <a:xfrm rot="0">
            <a:off x="9307793" y="3051212"/>
            <a:ext cx="8107949" cy="7054850"/>
          </a:xfrm>
          <a:prstGeom prst="rect">
            <a:avLst/>
          </a:prstGeom>
        </p:spPr>
        <p:txBody>
          <a:bodyPr anchor="t" rtlCol="false" tIns="0" lIns="0" bIns="0" rIns="0">
            <a:spAutoFit/>
          </a:bodyPr>
          <a:lstStyle/>
          <a:p>
            <a:pPr algn="just">
              <a:lnSpc>
                <a:spcPts val="2800"/>
              </a:lnSpc>
            </a:pPr>
            <a:r>
              <a:rPr lang="en-US" sz="2000" spc="50">
                <a:solidFill>
                  <a:srgbClr val="F9F9F9"/>
                </a:solidFill>
                <a:latin typeface="Neue Machina"/>
                <a:ea typeface="Neue Machina"/>
                <a:cs typeface="Neue Machina"/>
                <a:sym typeface="Neue Machina"/>
              </a:rPr>
              <a:t>Veri seti zaman serisi yapısında olmasına rağmen, bu çalışmada segment-bazlı değil, uçuş-bazlı (flight-level) bir yaklaşım benimsenmiştir.</a:t>
            </a:r>
          </a:p>
          <a:p>
            <a:pPr algn="just">
              <a:lnSpc>
                <a:spcPts val="2800"/>
              </a:lnSpc>
            </a:pPr>
            <a:r>
              <a:rPr lang="en-US" sz="2000" spc="50">
                <a:solidFill>
                  <a:srgbClr val="F9F9F9"/>
                </a:solidFill>
                <a:latin typeface="Neue Machina"/>
                <a:ea typeface="Neue Machina"/>
                <a:cs typeface="Neue Machina"/>
                <a:sym typeface="Neue Machina"/>
              </a:rPr>
              <a:t>Bu yaklaşımda:</a:t>
            </a:r>
          </a:p>
          <a:p>
            <a:pPr algn="just">
              <a:lnSpc>
                <a:spcPts val="2800"/>
              </a:lnSpc>
            </a:pPr>
          </a:p>
          <a:p>
            <a:pPr algn="just"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Her bir uçuş, tek bir örnek (sample) olarak kabul edilmiştir.</a:t>
            </a:r>
          </a:p>
          <a:p>
            <a:pPr algn="just"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Amaç, bir uçuşun genel karakteristiğinden (rota, manevra, rüzgâr etkisi vb.) toplam enerji tüketimini tahmin etmektir.</a:t>
            </a:r>
          </a:p>
          <a:p>
            <a:pPr algn="just">
              <a:lnSpc>
                <a:spcPts val="2800"/>
              </a:lnSpc>
            </a:pPr>
          </a:p>
          <a:p>
            <a:pPr algn="just">
              <a:lnSpc>
                <a:spcPts val="2800"/>
              </a:lnSpc>
            </a:pPr>
            <a:r>
              <a:rPr lang="en-US" sz="2000" spc="50">
                <a:solidFill>
                  <a:srgbClr val="F9F9F9"/>
                </a:solidFill>
                <a:latin typeface="Neue Machina"/>
                <a:ea typeface="Neue Machina"/>
                <a:cs typeface="Neue Machina"/>
                <a:sym typeface="Neue Machina"/>
              </a:rPr>
              <a:t>Bu tercih aşağıdaki nedenlerle yapılmıştır:</a:t>
            </a:r>
          </a:p>
          <a:p>
            <a:pPr algn="just" marL="431801" indent="-215900" lvl="1">
              <a:lnSpc>
                <a:spcPts val="2800"/>
              </a:lnSpc>
              <a:spcBef>
                <a:spcPct val="0"/>
              </a:spcBef>
              <a:buAutoNum type="arabicPeriod" startAt="1"/>
            </a:pPr>
            <a:r>
              <a:rPr lang="en-US" sz="2000" spc="50">
                <a:solidFill>
                  <a:srgbClr val="F9F9F9"/>
                </a:solidFill>
                <a:latin typeface="Neue Machina"/>
                <a:ea typeface="Neue Machina"/>
                <a:cs typeface="Neue Machina"/>
                <a:sym typeface="Neue Machina"/>
              </a:rPr>
              <a:t>Zaman serisi</a:t>
            </a:r>
            <a:r>
              <a:rPr lang="en-US" sz="2000" spc="50">
                <a:solidFill>
                  <a:srgbClr val="F9F9F9"/>
                </a:solidFill>
                <a:latin typeface="Neue Machina"/>
                <a:ea typeface="Neue Machina"/>
                <a:cs typeface="Neue Machina"/>
                <a:sym typeface="Neue Machina"/>
              </a:rPr>
              <a:t> verilerindeki gürültünün etkisini azaltmak</a:t>
            </a:r>
          </a:p>
          <a:p>
            <a:pPr algn="just" marL="431801" indent="-215900" lvl="1">
              <a:lnSpc>
                <a:spcPts val="2800"/>
              </a:lnSpc>
              <a:spcBef>
                <a:spcPct val="0"/>
              </a:spcBef>
              <a:buAutoNum type="arabicPeriod" startAt="1"/>
            </a:pPr>
            <a:r>
              <a:rPr lang="en-US" sz="2000" spc="50">
                <a:solidFill>
                  <a:srgbClr val="F9F9F9"/>
                </a:solidFill>
                <a:latin typeface="Neue Machina"/>
                <a:ea typeface="Neue Machina"/>
                <a:cs typeface="Neue Machina"/>
                <a:sym typeface="Neue Machina"/>
              </a:rPr>
              <a:t>Modelin “uçuş karakterini” öğrenmesini sağlamak</a:t>
            </a:r>
          </a:p>
          <a:p>
            <a:pPr algn="just" marL="431801" indent="-215900" lvl="1">
              <a:lnSpc>
                <a:spcPts val="2800"/>
              </a:lnSpc>
              <a:spcBef>
                <a:spcPct val="0"/>
              </a:spcBef>
              <a:buAutoNum type="arabicPeriod" startAt="1"/>
            </a:pPr>
            <a:r>
              <a:rPr lang="en-US" sz="2000" spc="50">
                <a:solidFill>
                  <a:srgbClr val="F9F9F9"/>
                </a:solidFill>
                <a:latin typeface="Neue Machina"/>
                <a:ea typeface="Neue Machina"/>
                <a:cs typeface="Neue Machina"/>
                <a:sym typeface="Neue Machina"/>
              </a:rPr>
              <a:t>Optimizasyon problemine doğrudan entegre edilebilecek bir maliyet fonksiyonu elde etmek</a:t>
            </a:r>
          </a:p>
          <a:p>
            <a:pPr algn="just">
              <a:lnSpc>
                <a:spcPts val="2800"/>
              </a:lnSpc>
              <a:spcBef>
                <a:spcPct val="0"/>
              </a:spcBef>
            </a:pPr>
          </a:p>
          <a:p>
            <a:pPr algn="just">
              <a:lnSpc>
                <a:spcPts val="2800"/>
              </a:lnSpc>
              <a:spcBef>
                <a:spcPct val="0"/>
              </a:spcBef>
            </a:pPr>
            <a:r>
              <a:rPr lang="en-US" sz="2000" spc="50">
                <a:solidFill>
                  <a:srgbClr val="F9F9F9"/>
                </a:solidFill>
                <a:latin typeface="Neue Machina"/>
                <a:ea typeface="Neue Machina"/>
                <a:cs typeface="Neue Machina"/>
                <a:sym typeface="Neue Machina"/>
              </a:rPr>
              <a:t>Bu sayede veri seti, 209 satırdan oluşan bir regresyon problemine dönüştürülmüştür.</a:t>
            </a:r>
          </a:p>
          <a:p>
            <a:pPr algn="just">
              <a:lnSpc>
                <a:spcPts val="28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4736333" y="-3028658"/>
            <a:ext cx="6143689" cy="5279733"/>
            <a:chOff x="0" y="0"/>
            <a:chExt cx="812800" cy="698500"/>
          </a:xfrm>
        </p:grpSpPr>
        <p:sp>
          <p:nvSpPr>
            <p:cNvPr name="Freeform 3" id="3"/>
            <p:cNvSpPr/>
            <p:nvPr/>
          </p:nvSpPr>
          <p:spPr>
            <a:xfrm flipH="false" flipV="false" rot="0">
              <a:off x="5099" y="0"/>
              <a:ext cx="802603" cy="698500"/>
            </a:xfrm>
            <a:custGeom>
              <a:avLst/>
              <a:gdLst/>
              <a:ahLst/>
              <a:cxnLst/>
              <a:rect r="r" b="b" t="t" l="l"/>
              <a:pathLst>
                <a:path h="698500" w="802603">
                  <a:moveTo>
                    <a:pt x="798195" y="365588"/>
                  </a:moveTo>
                  <a:lnTo>
                    <a:pt x="614007" y="682162"/>
                  </a:lnTo>
                  <a:cubicBezTo>
                    <a:pt x="608122" y="692277"/>
                    <a:pt x="597302" y="698500"/>
                    <a:pt x="585599" y="698500"/>
                  </a:cubicBezTo>
                  <a:lnTo>
                    <a:pt x="217003" y="698500"/>
                  </a:lnTo>
                  <a:cubicBezTo>
                    <a:pt x="205300" y="698500"/>
                    <a:pt x="194480" y="692277"/>
                    <a:pt x="188595" y="682162"/>
                  </a:cubicBezTo>
                  <a:lnTo>
                    <a:pt x="4407" y="365588"/>
                  </a:lnTo>
                  <a:cubicBezTo>
                    <a:pt x="-1469" y="355489"/>
                    <a:pt x="-1469" y="343011"/>
                    <a:pt x="4407" y="332912"/>
                  </a:cubicBezTo>
                  <a:lnTo>
                    <a:pt x="188595" y="16338"/>
                  </a:lnTo>
                  <a:cubicBezTo>
                    <a:pt x="194480" y="6223"/>
                    <a:pt x="205300" y="0"/>
                    <a:pt x="217003" y="0"/>
                  </a:cubicBezTo>
                  <a:lnTo>
                    <a:pt x="585599" y="0"/>
                  </a:lnTo>
                  <a:cubicBezTo>
                    <a:pt x="597302" y="0"/>
                    <a:pt x="608122" y="6223"/>
                    <a:pt x="614007" y="16338"/>
                  </a:cubicBezTo>
                  <a:lnTo>
                    <a:pt x="798195" y="332912"/>
                  </a:lnTo>
                  <a:cubicBezTo>
                    <a:pt x="804071" y="343011"/>
                    <a:pt x="804071" y="355489"/>
                    <a:pt x="798195" y="365588"/>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27999" y="-2122341"/>
            <a:ext cx="7333333" cy="6302083"/>
            <a:chOff x="0" y="0"/>
            <a:chExt cx="812800" cy="698500"/>
          </a:xfrm>
        </p:grpSpPr>
        <p:sp>
          <p:nvSpPr>
            <p:cNvPr name="Freeform 6" id="6"/>
            <p:cNvSpPr/>
            <p:nvPr/>
          </p:nvSpPr>
          <p:spPr>
            <a:xfrm flipH="false" flipV="false" rot="0">
              <a:off x="4272" y="0"/>
              <a:ext cx="804257" cy="698500"/>
            </a:xfrm>
            <a:custGeom>
              <a:avLst/>
              <a:gdLst/>
              <a:ahLst/>
              <a:cxnLst/>
              <a:rect r="r" b="b" t="t" l="l"/>
              <a:pathLst>
                <a:path h="698500" w="804257">
                  <a:moveTo>
                    <a:pt x="800564" y="362938"/>
                  </a:moveTo>
                  <a:lnTo>
                    <a:pt x="613292" y="684812"/>
                  </a:lnTo>
                  <a:cubicBezTo>
                    <a:pt x="608361" y="693287"/>
                    <a:pt x="599296" y="698500"/>
                    <a:pt x="589492" y="698500"/>
                  </a:cubicBezTo>
                  <a:lnTo>
                    <a:pt x="214764" y="698500"/>
                  </a:lnTo>
                  <a:cubicBezTo>
                    <a:pt x="204959" y="698500"/>
                    <a:pt x="195895" y="693287"/>
                    <a:pt x="190964" y="684812"/>
                  </a:cubicBezTo>
                  <a:lnTo>
                    <a:pt x="3692" y="362938"/>
                  </a:lnTo>
                  <a:cubicBezTo>
                    <a:pt x="-1231" y="354476"/>
                    <a:pt x="-1231" y="344024"/>
                    <a:pt x="3692" y="335562"/>
                  </a:cubicBezTo>
                  <a:lnTo>
                    <a:pt x="190964" y="13688"/>
                  </a:lnTo>
                  <a:cubicBezTo>
                    <a:pt x="195895" y="5213"/>
                    <a:pt x="204959" y="0"/>
                    <a:pt x="214764" y="0"/>
                  </a:cubicBezTo>
                  <a:lnTo>
                    <a:pt x="589492" y="0"/>
                  </a:lnTo>
                  <a:cubicBezTo>
                    <a:pt x="599296" y="0"/>
                    <a:pt x="608361" y="5213"/>
                    <a:pt x="613292" y="13688"/>
                  </a:cubicBezTo>
                  <a:lnTo>
                    <a:pt x="800564" y="335562"/>
                  </a:lnTo>
                  <a:cubicBezTo>
                    <a:pt x="805487" y="344024"/>
                    <a:pt x="805487" y="354476"/>
                    <a:pt x="800564" y="362938"/>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26923" y="283079"/>
            <a:ext cx="5861287" cy="5037044"/>
            <a:chOff x="0" y="0"/>
            <a:chExt cx="812800" cy="698500"/>
          </a:xfrm>
        </p:grpSpPr>
        <p:sp>
          <p:nvSpPr>
            <p:cNvPr name="Freeform 9" id="9"/>
            <p:cNvSpPr/>
            <p:nvPr/>
          </p:nvSpPr>
          <p:spPr>
            <a:xfrm flipH="false" flipV="false" rot="0">
              <a:off x="5344" y="0"/>
              <a:ext cx="802111" cy="698500"/>
            </a:xfrm>
            <a:custGeom>
              <a:avLst/>
              <a:gdLst/>
              <a:ahLst/>
              <a:cxnLst/>
              <a:rect r="r" b="b" t="t" l="l"/>
              <a:pathLst>
                <a:path h="698500" w="802111">
                  <a:moveTo>
                    <a:pt x="797492" y="366375"/>
                  </a:moveTo>
                  <a:lnTo>
                    <a:pt x="614220" y="681375"/>
                  </a:lnTo>
                  <a:cubicBezTo>
                    <a:pt x="608051" y="691977"/>
                    <a:pt x="596710" y="698500"/>
                    <a:pt x="584443" y="698500"/>
                  </a:cubicBezTo>
                  <a:lnTo>
                    <a:pt x="217669" y="698500"/>
                  </a:lnTo>
                  <a:cubicBezTo>
                    <a:pt x="205402" y="698500"/>
                    <a:pt x="194061" y="691977"/>
                    <a:pt x="187892" y="681375"/>
                  </a:cubicBezTo>
                  <a:lnTo>
                    <a:pt x="4620" y="366375"/>
                  </a:lnTo>
                  <a:cubicBezTo>
                    <a:pt x="-1539" y="355789"/>
                    <a:pt x="-1539" y="342711"/>
                    <a:pt x="4620" y="332125"/>
                  </a:cubicBezTo>
                  <a:lnTo>
                    <a:pt x="187892" y="17125"/>
                  </a:lnTo>
                  <a:cubicBezTo>
                    <a:pt x="194061" y="6523"/>
                    <a:pt x="205402" y="0"/>
                    <a:pt x="217669" y="0"/>
                  </a:cubicBezTo>
                  <a:lnTo>
                    <a:pt x="584443" y="0"/>
                  </a:lnTo>
                  <a:cubicBezTo>
                    <a:pt x="596710" y="0"/>
                    <a:pt x="608051" y="6523"/>
                    <a:pt x="614220" y="17125"/>
                  </a:cubicBezTo>
                  <a:lnTo>
                    <a:pt x="797492" y="332125"/>
                  </a:lnTo>
                  <a:cubicBezTo>
                    <a:pt x="803651" y="342711"/>
                    <a:pt x="803651" y="355789"/>
                    <a:pt x="797492" y="366375"/>
                  </a:cubicBezTo>
                  <a:close/>
                </a:path>
              </a:pathLst>
            </a:custGeom>
            <a:blipFill>
              <a:blip r:embed="rId2"/>
              <a:stretch>
                <a:fillRect l="-133" t="-21962" r="-133" b="-21962"/>
              </a:stretch>
            </a:blipFill>
            <a:ln cap="sq">
              <a:noFill/>
              <a:prstDash val="solid"/>
              <a:miter/>
            </a:ln>
          </p:spPr>
        </p:sp>
      </p:grpSp>
      <p:sp>
        <p:nvSpPr>
          <p:cNvPr name="Freeform 10" id="10"/>
          <p:cNvSpPr/>
          <p:nvPr/>
        </p:nvSpPr>
        <p:spPr>
          <a:xfrm flipH="false" flipV="false" rot="0">
            <a:off x="15889451" y="3766984"/>
            <a:ext cx="372865" cy="190500"/>
          </a:xfrm>
          <a:custGeom>
            <a:avLst/>
            <a:gdLst/>
            <a:ahLst/>
            <a:cxnLst/>
            <a:rect r="r" b="b" t="t" l="l"/>
            <a:pathLst>
              <a:path h="190500" w="372865">
                <a:moveTo>
                  <a:pt x="0" y="0"/>
                </a:moveTo>
                <a:lnTo>
                  <a:pt x="372864" y="0"/>
                </a:lnTo>
                <a:lnTo>
                  <a:pt x="372864"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055312" y="6533034"/>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749281" y="3303580"/>
            <a:ext cx="2236868" cy="644218"/>
          </a:xfrm>
          <a:custGeom>
            <a:avLst/>
            <a:gdLst/>
            <a:ahLst/>
            <a:cxnLst/>
            <a:rect r="r" b="b" t="t" l="l"/>
            <a:pathLst>
              <a:path h="644218" w="2236868">
                <a:moveTo>
                  <a:pt x="0" y="0"/>
                </a:moveTo>
                <a:lnTo>
                  <a:pt x="2236868" y="0"/>
                </a:lnTo>
                <a:lnTo>
                  <a:pt x="2236868" y="644218"/>
                </a:lnTo>
                <a:lnTo>
                  <a:pt x="0" y="644218"/>
                </a:lnTo>
                <a:lnTo>
                  <a:pt x="0" y="0"/>
                </a:lnTo>
                <a:close/>
              </a:path>
            </a:pathLst>
          </a:custGeom>
          <a:blipFill>
            <a:blip r:embed="rId5"/>
            <a:stretch>
              <a:fillRect l="0" t="0" r="0" b="0"/>
            </a:stretch>
          </a:blipFill>
        </p:spPr>
      </p:sp>
      <p:sp>
        <p:nvSpPr>
          <p:cNvPr name="Freeform 13" id="13"/>
          <p:cNvSpPr/>
          <p:nvPr/>
        </p:nvSpPr>
        <p:spPr>
          <a:xfrm flipH="false" flipV="false" rot="0">
            <a:off x="9373705" y="5953851"/>
            <a:ext cx="2988019" cy="1045137"/>
          </a:xfrm>
          <a:custGeom>
            <a:avLst/>
            <a:gdLst/>
            <a:ahLst/>
            <a:cxnLst/>
            <a:rect r="r" b="b" t="t" l="l"/>
            <a:pathLst>
              <a:path h="1045137" w="2988019">
                <a:moveTo>
                  <a:pt x="0" y="0"/>
                </a:moveTo>
                <a:lnTo>
                  <a:pt x="2988020" y="0"/>
                </a:lnTo>
                <a:lnTo>
                  <a:pt x="2988020" y="1045137"/>
                </a:lnTo>
                <a:lnTo>
                  <a:pt x="0" y="1045137"/>
                </a:lnTo>
                <a:lnTo>
                  <a:pt x="0" y="0"/>
                </a:lnTo>
                <a:close/>
              </a:path>
            </a:pathLst>
          </a:custGeom>
          <a:blipFill>
            <a:blip r:embed="rId6"/>
            <a:stretch>
              <a:fillRect l="0" t="0" r="0" b="0"/>
            </a:stretch>
          </a:blipFill>
        </p:spPr>
      </p:sp>
      <p:sp>
        <p:nvSpPr>
          <p:cNvPr name="TextBox 14" id="14"/>
          <p:cNvSpPr txBox="true"/>
          <p:nvPr/>
        </p:nvSpPr>
        <p:spPr>
          <a:xfrm rot="0">
            <a:off x="523741" y="8041220"/>
            <a:ext cx="9496770" cy="3095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4. HEDEF DEĞIŞKENIN (LABEL) OLUŞTURULMASI</a:t>
            </a:r>
          </a:p>
          <a:p>
            <a:pPr algn="l">
              <a:lnSpc>
                <a:spcPts val="6000"/>
              </a:lnSpc>
            </a:pPr>
          </a:p>
          <a:p>
            <a:pPr algn="l">
              <a:lnSpc>
                <a:spcPts val="6000"/>
              </a:lnSpc>
            </a:pPr>
          </a:p>
        </p:txBody>
      </p:sp>
      <p:sp>
        <p:nvSpPr>
          <p:cNvPr name="TextBox 15" id="15"/>
          <p:cNvSpPr txBox="true"/>
          <p:nvPr/>
        </p:nvSpPr>
        <p:spPr>
          <a:xfrm rot="0">
            <a:off x="7155104" y="477830"/>
            <a:ext cx="7425222" cy="282575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Makine öğrenmesi modelinin tahmin edeceği hed</a:t>
            </a:r>
            <a:r>
              <a:rPr lang="en-US" sz="2000" spc="50">
                <a:solidFill>
                  <a:srgbClr val="F9F9F9"/>
                </a:solidFill>
                <a:latin typeface="Neue Machina"/>
                <a:ea typeface="Neue Machina"/>
                <a:cs typeface="Neue Machina"/>
                <a:sym typeface="Neue Machina"/>
              </a:rPr>
              <a:t>ef değişken, her uçuşun toplam enerji tüketimi olarak belirlenmiştir.</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Enerji hesaplaması, batarya ölçümlerinden doğrudan yapılmıştır. Her zaman adımında ölçülen anlık güç şu şekilde hesaplanır:</a:t>
            </a:r>
          </a:p>
          <a:p>
            <a:pPr algn="l">
              <a:lnSpc>
                <a:spcPts val="2800"/>
              </a:lnSpc>
              <a:spcBef>
                <a:spcPct val="0"/>
              </a:spcBef>
            </a:pPr>
          </a:p>
        </p:txBody>
      </p:sp>
      <p:sp>
        <p:nvSpPr>
          <p:cNvPr name="TextBox 16" id="16"/>
          <p:cNvSpPr txBox="true"/>
          <p:nvPr/>
        </p:nvSpPr>
        <p:spPr>
          <a:xfrm rot="0">
            <a:off x="7155104" y="4059065"/>
            <a:ext cx="7425222" cy="212090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Burada:</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Vi​: bata</a:t>
            </a:r>
            <a:r>
              <a:rPr lang="en-US" sz="2000" spc="50">
                <a:solidFill>
                  <a:srgbClr val="F9F9F9"/>
                </a:solidFill>
                <a:latin typeface="Neue Machina"/>
                <a:ea typeface="Neue Machina"/>
                <a:cs typeface="Neue Machina"/>
                <a:sym typeface="Neue Machina"/>
              </a:rPr>
              <a:t>rya voltajı</a:t>
            </a:r>
          </a:p>
          <a:p>
            <a:pPr algn="l" marL="431801" indent="-215900" lvl="1">
              <a:lnSpc>
                <a:spcPts val="2800"/>
              </a:lnSpc>
              <a:spcBef>
                <a:spcPct val="0"/>
              </a:spcBef>
              <a:buFont typeface="Arial"/>
              <a:buChar char="•"/>
            </a:pPr>
            <a:r>
              <a:rPr lang="en-US" sz="2000" spc="50">
                <a:solidFill>
                  <a:srgbClr val="F9F9F9"/>
                </a:solidFill>
                <a:latin typeface="Neue Machina"/>
                <a:ea typeface="Neue Machina"/>
                <a:cs typeface="Neue Machina"/>
                <a:sym typeface="Neue Machina"/>
              </a:rPr>
              <a:t>Ii​: batarya akımıdır</a:t>
            </a:r>
          </a:p>
          <a:p>
            <a:pPr algn="l">
              <a:lnSpc>
                <a:spcPts val="2800"/>
              </a:lnSpc>
              <a:spcBef>
                <a:spcPct val="0"/>
              </a:spcBef>
            </a:pPr>
            <a:r>
              <a:rPr lang="en-US" sz="2000" spc="50">
                <a:solidFill>
                  <a:srgbClr val="F9F9F9"/>
                </a:solidFill>
                <a:latin typeface="Neue Machina"/>
                <a:ea typeface="Neue Machina"/>
                <a:cs typeface="Neue Machina"/>
                <a:sym typeface="Neue Machina"/>
              </a:rPr>
              <a:t>Toplam uçuş enerjisi, güç-zaman eğrisinin alanı alınarak hesaplanır:</a:t>
            </a:r>
          </a:p>
          <a:p>
            <a:pPr algn="l">
              <a:lnSpc>
                <a:spcPts val="2800"/>
              </a:lnSpc>
              <a:spcBef>
                <a:spcPct val="0"/>
              </a:spcBef>
            </a:pPr>
          </a:p>
        </p:txBody>
      </p:sp>
      <p:sp>
        <p:nvSpPr>
          <p:cNvPr name="TextBox 17" id="17"/>
          <p:cNvSpPr txBox="true"/>
          <p:nvPr/>
        </p:nvSpPr>
        <p:spPr>
          <a:xfrm rot="0">
            <a:off x="10508663" y="7408563"/>
            <a:ext cx="7425222" cy="282575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 işlem, sayısal integrasyon (numerical integration) olarak yorumlanabilir. Hesaplanan enerji </a:t>
            </a:r>
            <a:r>
              <a:rPr lang="en-US" sz="2000" spc="50">
                <a:solidFill>
                  <a:srgbClr val="F9F9F9"/>
                </a:solidFill>
                <a:latin typeface="Neue Machina"/>
                <a:ea typeface="Neue Machina"/>
                <a:cs typeface="Neue Machina"/>
                <a:sym typeface="Neue Machina"/>
              </a:rPr>
              <a:t>değeri Joule cinsindedir; istenirse Wh birimine dönüştürülebilir.</a:t>
            </a:r>
          </a:p>
          <a:p>
            <a:pPr algn="l">
              <a:lnSpc>
                <a:spcPts val="2800"/>
              </a:lnSpc>
              <a:spcBef>
                <a:spcPct val="0"/>
              </a:spcBef>
            </a:pPr>
          </a:p>
          <a:p>
            <a:pPr algn="l">
              <a:lnSpc>
                <a:spcPts val="2800"/>
              </a:lnSpc>
              <a:spcBef>
                <a:spcPct val="0"/>
              </a:spcBef>
            </a:pPr>
            <a:r>
              <a:rPr lang="en-US" sz="2000" spc="50">
                <a:solidFill>
                  <a:srgbClr val="F9F9F9"/>
                </a:solidFill>
                <a:latin typeface="Neue Machina"/>
                <a:ea typeface="Neue Machina"/>
                <a:cs typeface="Neue Machina"/>
                <a:sym typeface="Neue Machina"/>
              </a:rPr>
              <a:t>Bu yöntemin en önemli avantajı, enerji değerinin doğrudan ölçümden elde edilmesi ve tahmin hatası içermemesidir.</a:t>
            </a:r>
          </a:p>
          <a:p>
            <a:pPr algn="l">
              <a:lnSpc>
                <a:spcPts val="28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29782" y="2114554"/>
            <a:ext cx="8898965" cy="3857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 FEATURE ENGINEERING (ÖZNITELIK ÇIKARIMI)</a:t>
            </a:r>
          </a:p>
          <a:p>
            <a:pPr algn="l">
              <a:lnSpc>
                <a:spcPts val="6000"/>
              </a:lnSpc>
            </a:pPr>
          </a:p>
          <a:p>
            <a:pPr algn="l">
              <a:lnSpc>
                <a:spcPts val="6000"/>
              </a:lnSpc>
            </a:pP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5560343" y="5378869"/>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775434" cy="5112168"/>
            <a:chOff x="0" y="0"/>
            <a:chExt cx="652490" cy="698500"/>
          </a:xfrm>
        </p:grpSpPr>
        <p:sp>
          <p:nvSpPr>
            <p:cNvPr name="Freeform 12" id="12"/>
            <p:cNvSpPr/>
            <p:nvPr/>
          </p:nvSpPr>
          <p:spPr>
            <a:xfrm flipH="false" flipV="false" rot="0">
              <a:off x="6560" y="0"/>
              <a:ext cx="639371" cy="698500"/>
            </a:xfrm>
            <a:custGeom>
              <a:avLst/>
              <a:gdLst/>
              <a:ahLst/>
              <a:cxnLst/>
              <a:rect r="r" b="b" t="t" l="l"/>
              <a:pathLst>
                <a:path h="698500" w="639371">
                  <a:moveTo>
                    <a:pt x="633701" y="370269"/>
                  </a:moveTo>
                  <a:lnTo>
                    <a:pt x="454960" y="677481"/>
                  </a:lnTo>
                  <a:cubicBezTo>
                    <a:pt x="447388" y="690494"/>
                    <a:pt x="433468" y="698500"/>
                    <a:pt x="418412" y="698500"/>
                  </a:cubicBezTo>
                  <a:lnTo>
                    <a:pt x="220958" y="698500"/>
                  </a:lnTo>
                  <a:cubicBezTo>
                    <a:pt x="205902" y="698500"/>
                    <a:pt x="191982" y="690494"/>
                    <a:pt x="184411" y="677481"/>
                  </a:cubicBezTo>
                  <a:lnTo>
                    <a:pt x="5669" y="370269"/>
                  </a:lnTo>
                  <a:cubicBezTo>
                    <a:pt x="-1890" y="357276"/>
                    <a:pt x="-1890" y="341224"/>
                    <a:pt x="5669" y="328231"/>
                  </a:cubicBezTo>
                  <a:lnTo>
                    <a:pt x="184411" y="21019"/>
                  </a:lnTo>
                  <a:cubicBezTo>
                    <a:pt x="191982" y="8006"/>
                    <a:pt x="205902" y="0"/>
                    <a:pt x="220958" y="0"/>
                  </a:cubicBezTo>
                  <a:lnTo>
                    <a:pt x="418412" y="0"/>
                  </a:lnTo>
                  <a:cubicBezTo>
                    <a:pt x="433468" y="0"/>
                    <a:pt x="447388" y="8006"/>
                    <a:pt x="454960" y="21019"/>
                  </a:cubicBezTo>
                  <a:lnTo>
                    <a:pt x="633701" y="328231"/>
                  </a:lnTo>
                  <a:cubicBezTo>
                    <a:pt x="641261" y="341224"/>
                    <a:pt x="641261" y="357276"/>
                    <a:pt x="633701" y="370269"/>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423890"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886435" y="716261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892117" y="5035968"/>
            <a:ext cx="10922602" cy="4813300"/>
          </a:xfrm>
          <a:prstGeom prst="rect">
            <a:avLst/>
          </a:prstGeom>
        </p:spPr>
        <p:txBody>
          <a:bodyPr anchor="t" rtlCol="false" tIns="0" lIns="0" bIns="0" rIns="0">
            <a:spAutoFit/>
          </a:bodyPr>
          <a:lstStyle/>
          <a:p>
            <a:pPr algn="l">
              <a:lnSpc>
                <a:spcPts val="3499"/>
              </a:lnSpc>
              <a:spcBef>
                <a:spcPct val="0"/>
              </a:spcBef>
            </a:pPr>
            <a:r>
              <a:rPr lang="en-US" sz="2499" spc="62">
                <a:solidFill>
                  <a:srgbClr val="F9F9F9"/>
                </a:solidFill>
                <a:latin typeface="Neue Machina"/>
                <a:ea typeface="Neue Machina"/>
                <a:cs typeface="Neue Machina"/>
                <a:sym typeface="Neue Machina"/>
              </a:rPr>
              <a:t>Bu çalışmada kullanılan veri seti zaman serisi yapısında olup, her uçuş boyunca çok sayıda ölçüm içermektedir. Ancak makine öğrenmesi tabanlı regresyon modellerinin etkin bir şekilde eğitilebilmesi için, her uçuşun sabit boyutlu bir öznitelik v</a:t>
            </a:r>
            <a:r>
              <a:rPr lang="en-US" sz="2499" spc="62">
                <a:solidFill>
                  <a:srgbClr val="F9F9F9"/>
                </a:solidFill>
                <a:latin typeface="Neue Machina"/>
                <a:ea typeface="Neue Machina"/>
                <a:cs typeface="Neue Machina"/>
                <a:sym typeface="Neue Machina"/>
              </a:rPr>
              <a:t>ektörü ile temsil edilmesi gerekmektedir. Bu nedenle, zaman serisi verileri uçuş bazında özetlenerek anlamlı fiziksel ve istatistiksel özniteliklere dönüştürülmüştür.</a:t>
            </a:r>
          </a:p>
          <a:p>
            <a:pPr algn="l">
              <a:lnSpc>
                <a:spcPts val="3499"/>
              </a:lnSpc>
              <a:spcBef>
                <a:spcPct val="0"/>
              </a:spcBef>
            </a:pPr>
            <a:r>
              <a:rPr lang="en-US" sz="2499" spc="62">
                <a:solidFill>
                  <a:srgbClr val="F9F9F9"/>
                </a:solidFill>
                <a:latin typeface="Neue Machina"/>
                <a:ea typeface="Neue Machina"/>
                <a:cs typeface="Neue Machina"/>
                <a:sym typeface="Neue Machina"/>
              </a:rPr>
              <a:t>Bu bölümde, bir uçuşun enerji tüketimini etkileyen temel faktörler dikkate alınarak oluşturulan öznitelikler ayrıntılı olarak açıklanmaktadır.</a:t>
            </a:r>
          </a:p>
          <a:p>
            <a:pPr algn="l">
              <a:lnSpc>
                <a:spcPts val="34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735578" y="787400"/>
            <a:ext cx="9967479"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5.1 UÇUŞ SÜRESI VE GEOMETRIK ÖZELLIKLER</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5560343" y="5378869"/>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775434" cy="5112168"/>
            <a:chOff x="0" y="0"/>
            <a:chExt cx="652490" cy="698500"/>
          </a:xfrm>
        </p:grpSpPr>
        <p:sp>
          <p:nvSpPr>
            <p:cNvPr name="Freeform 12" id="12"/>
            <p:cNvSpPr/>
            <p:nvPr/>
          </p:nvSpPr>
          <p:spPr>
            <a:xfrm flipH="false" flipV="false" rot="0">
              <a:off x="6560" y="0"/>
              <a:ext cx="639371" cy="698500"/>
            </a:xfrm>
            <a:custGeom>
              <a:avLst/>
              <a:gdLst/>
              <a:ahLst/>
              <a:cxnLst/>
              <a:rect r="r" b="b" t="t" l="l"/>
              <a:pathLst>
                <a:path h="698500" w="639371">
                  <a:moveTo>
                    <a:pt x="633701" y="370269"/>
                  </a:moveTo>
                  <a:lnTo>
                    <a:pt x="454960" y="677481"/>
                  </a:lnTo>
                  <a:cubicBezTo>
                    <a:pt x="447388" y="690494"/>
                    <a:pt x="433468" y="698500"/>
                    <a:pt x="418412" y="698500"/>
                  </a:cubicBezTo>
                  <a:lnTo>
                    <a:pt x="220958" y="698500"/>
                  </a:lnTo>
                  <a:cubicBezTo>
                    <a:pt x="205902" y="698500"/>
                    <a:pt x="191982" y="690494"/>
                    <a:pt x="184411" y="677481"/>
                  </a:cubicBezTo>
                  <a:lnTo>
                    <a:pt x="5669" y="370269"/>
                  </a:lnTo>
                  <a:cubicBezTo>
                    <a:pt x="-1890" y="357276"/>
                    <a:pt x="-1890" y="341224"/>
                    <a:pt x="5669" y="328231"/>
                  </a:cubicBezTo>
                  <a:lnTo>
                    <a:pt x="184411" y="21019"/>
                  </a:lnTo>
                  <a:cubicBezTo>
                    <a:pt x="191982" y="8006"/>
                    <a:pt x="205902" y="0"/>
                    <a:pt x="220958" y="0"/>
                  </a:cubicBezTo>
                  <a:lnTo>
                    <a:pt x="418412" y="0"/>
                  </a:lnTo>
                  <a:cubicBezTo>
                    <a:pt x="433468" y="0"/>
                    <a:pt x="447388" y="8006"/>
                    <a:pt x="454960" y="21019"/>
                  </a:cubicBezTo>
                  <a:lnTo>
                    <a:pt x="633701" y="328231"/>
                  </a:lnTo>
                  <a:cubicBezTo>
                    <a:pt x="641261" y="341224"/>
                    <a:pt x="641261" y="357276"/>
                    <a:pt x="633701" y="370269"/>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423890"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886435" y="716261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829782" y="2671972"/>
            <a:ext cx="8873275" cy="1768475"/>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Uçuş süresi, enerji tüketimini doğrudan etkileyen </a:t>
            </a:r>
            <a:r>
              <a:rPr lang="en-US" sz="2000" spc="50">
                <a:solidFill>
                  <a:srgbClr val="F9F9F9"/>
                </a:solidFill>
                <a:latin typeface="Neue Machina"/>
                <a:ea typeface="Neue Machina"/>
                <a:cs typeface="Neue Machina"/>
                <a:sym typeface="Neue Machina"/>
              </a:rPr>
              <a:t>temel parametrelerden biridir. Aynı güç seviyesinde gerçekleştirilen daha uzun süreli uçuşlar, doğal olarak daha fazla enerji tüketmektedir. Bu nedenle her uçuş için toplam uçuş süresi aşağıdaki şekilde hesaplanmıştır:</a:t>
            </a:r>
          </a:p>
        </p:txBody>
      </p:sp>
      <p:sp>
        <p:nvSpPr>
          <p:cNvPr name="Freeform 17" id="17"/>
          <p:cNvSpPr/>
          <p:nvPr/>
        </p:nvSpPr>
        <p:spPr>
          <a:xfrm flipH="false" flipV="false" rot="0">
            <a:off x="4545334" y="7823618"/>
            <a:ext cx="7683956" cy="989309"/>
          </a:xfrm>
          <a:custGeom>
            <a:avLst/>
            <a:gdLst/>
            <a:ahLst/>
            <a:cxnLst/>
            <a:rect r="r" b="b" t="t" l="l"/>
            <a:pathLst>
              <a:path h="989309" w="7683956">
                <a:moveTo>
                  <a:pt x="0" y="0"/>
                </a:moveTo>
                <a:lnTo>
                  <a:pt x="7683956" y="0"/>
                </a:lnTo>
                <a:lnTo>
                  <a:pt x="7683956" y="989310"/>
                </a:lnTo>
                <a:lnTo>
                  <a:pt x="0" y="989310"/>
                </a:lnTo>
                <a:lnTo>
                  <a:pt x="0" y="0"/>
                </a:lnTo>
                <a:close/>
              </a:path>
            </a:pathLst>
          </a:custGeom>
          <a:blipFill>
            <a:blip r:embed="rId5"/>
            <a:stretch>
              <a:fillRect l="0" t="0" r="0" b="0"/>
            </a:stretch>
          </a:blipFill>
        </p:spPr>
      </p:sp>
      <p:sp>
        <p:nvSpPr>
          <p:cNvPr name="Freeform 18" id="18"/>
          <p:cNvSpPr/>
          <p:nvPr/>
        </p:nvSpPr>
        <p:spPr>
          <a:xfrm flipH="false" flipV="false" rot="0">
            <a:off x="5716774" y="4891278"/>
            <a:ext cx="3099289" cy="868591"/>
          </a:xfrm>
          <a:custGeom>
            <a:avLst/>
            <a:gdLst/>
            <a:ahLst/>
            <a:cxnLst/>
            <a:rect r="r" b="b" t="t" l="l"/>
            <a:pathLst>
              <a:path h="868591" w="3099289">
                <a:moveTo>
                  <a:pt x="0" y="0"/>
                </a:moveTo>
                <a:lnTo>
                  <a:pt x="3099290" y="0"/>
                </a:lnTo>
                <a:lnTo>
                  <a:pt x="3099290" y="868590"/>
                </a:lnTo>
                <a:lnTo>
                  <a:pt x="0" y="868590"/>
                </a:lnTo>
                <a:lnTo>
                  <a:pt x="0" y="0"/>
                </a:lnTo>
                <a:close/>
              </a:path>
            </a:pathLst>
          </a:custGeom>
          <a:blipFill>
            <a:blip r:embed="rId6"/>
            <a:stretch>
              <a:fillRect l="0" t="0" r="0" b="0"/>
            </a:stretch>
          </a:blipFill>
        </p:spPr>
      </p:sp>
      <p:sp>
        <p:nvSpPr>
          <p:cNvPr name="TextBox 19" id="19"/>
          <p:cNvSpPr txBox="true"/>
          <p:nvPr/>
        </p:nvSpPr>
        <p:spPr>
          <a:xfrm rot="0">
            <a:off x="2829782" y="6055143"/>
            <a:ext cx="11115061" cy="141605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Bunun yanında, uçuşun uzaysal karakterini temsil etmek a</a:t>
            </a:r>
            <a:r>
              <a:rPr lang="en-US" sz="2000" spc="50">
                <a:solidFill>
                  <a:srgbClr val="F9F9F9"/>
                </a:solidFill>
                <a:latin typeface="Neue Machina"/>
                <a:ea typeface="Neue Machina"/>
                <a:cs typeface="Neue Machina"/>
                <a:sym typeface="Neue Machina"/>
              </a:rPr>
              <a:t>macıyla toplam üç boyutlu uçuş mesafesi hesaplanmıştır. Ardışık konum noktaları arasındaki Öklid mesafelerinin toplamı alınarak uçuş boyunca kat edilen toplam yol uzunluğu elde edilmiştir:</a:t>
            </a:r>
          </a:p>
        </p:txBody>
      </p:sp>
      <p:sp>
        <p:nvSpPr>
          <p:cNvPr name="TextBox 20" id="20"/>
          <p:cNvSpPr txBox="true"/>
          <p:nvPr/>
        </p:nvSpPr>
        <p:spPr>
          <a:xfrm rot="0">
            <a:off x="2829782" y="9108203"/>
            <a:ext cx="11115061" cy="71120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Bu öznitelik, uçuşun yalnızca </a:t>
            </a:r>
            <a:r>
              <a:rPr lang="en-US" sz="2000" spc="50">
                <a:solidFill>
                  <a:srgbClr val="F9F9F9"/>
                </a:solidFill>
                <a:latin typeface="Neue Machina"/>
                <a:ea typeface="Neue Machina"/>
                <a:cs typeface="Neue Machina"/>
                <a:sym typeface="Neue Machina"/>
              </a:rPr>
              <a:t>yatay değil, dikey bileşenini de içeren gerçek geometrik uzunluğunu temsil etmektedir.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501776" y="2194134"/>
            <a:ext cx="8898965"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5.2 HIZ PROFILI ÖZELLIKLERI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5560343" y="5378869"/>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775434" cy="5112168"/>
            <a:chOff x="0" y="0"/>
            <a:chExt cx="652490" cy="698500"/>
          </a:xfrm>
        </p:grpSpPr>
        <p:sp>
          <p:nvSpPr>
            <p:cNvPr name="Freeform 12" id="12"/>
            <p:cNvSpPr/>
            <p:nvPr/>
          </p:nvSpPr>
          <p:spPr>
            <a:xfrm flipH="false" flipV="false" rot="0">
              <a:off x="6560" y="0"/>
              <a:ext cx="639371" cy="698500"/>
            </a:xfrm>
            <a:custGeom>
              <a:avLst/>
              <a:gdLst/>
              <a:ahLst/>
              <a:cxnLst/>
              <a:rect r="r" b="b" t="t" l="l"/>
              <a:pathLst>
                <a:path h="698500" w="639371">
                  <a:moveTo>
                    <a:pt x="633701" y="370269"/>
                  </a:moveTo>
                  <a:lnTo>
                    <a:pt x="454960" y="677481"/>
                  </a:lnTo>
                  <a:cubicBezTo>
                    <a:pt x="447388" y="690494"/>
                    <a:pt x="433468" y="698500"/>
                    <a:pt x="418412" y="698500"/>
                  </a:cubicBezTo>
                  <a:lnTo>
                    <a:pt x="220958" y="698500"/>
                  </a:lnTo>
                  <a:cubicBezTo>
                    <a:pt x="205902" y="698500"/>
                    <a:pt x="191982" y="690494"/>
                    <a:pt x="184411" y="677481"/>
                  </a:cubicBezTo>
                  <a:lnTo>
                    <a:pt x="5669" y="370269"/>
                  </a:lnTo>
                  <a:cubicBezTo>
                    <a:pt x="-1890" y="357276"/>
                    <a:pt x="-1890" y="341224"/>
                    <a:pt x="5669" y="328231"/>
                  </a:cubicBezTo>
                  <a:lnTo>
                    <a:pt x="184411" y="21019"/>
                  </a:lnTo>
                  <a:cubicBezTo>
                    <a:pt x="191982" y="8006"/>
                    <a:pt x="205902" y="0"/>
                    <a:pt x="220958" y="0"/>
                  </a:cubicBezTo>
                  <a:lnTo>
                    <a:pt x="418412" y="0"/>
                  </a:lnTo>
                  <a:cubicBezTo>
                    <a:pt x="433468" y="0"/>
                    <a:pt x="447388" y="8006"/>
                    <a:pt x="454960" y="21019"/>
                  </a:cubicBezTo>
                  <a:lnTo>
                    <a:pt x="633701" y="328231"/>
                  </a:lnTo>
                  <a:cubicBezTo>
                    <a:pt x="641261" y="341224"/>
                    <a:pt x="641261" y="357276"/>
                    <a:pt x="633701" y="370269"/>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423890"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886435" y="716261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318486" y="5759868"/>
            <a:ext cx="3825514" cy="1075926"/>
          </a:xfrm>
          <a:custGeom>
            <a:avLst/>
            <a:gdLst/>
            <a:ahLst/>
            <a:cxnLst/>
            <a:rect r="r" b="b" t="t" l="l"/>
            <a:pathLst>
              <a:path h="1075926" w="3825514">
                <a:moveTo>
                  <a:pt x="0" y="0"/>
                </a:moveTo>
                <a:lnTo>
                  <a:pt x="3825514" y="0"/>
                </a:lnTo>
                <a:lnTo>
                  <a:pt x="3825514" y="1075926"/>
                </a:lnTo>
                <a:lnTo>
                  <a:pt x="0" y="1075926"/>
                </a:lnTo>
                <a:lnTo>
                  <a:pt x="0" y="0"/>
                </a:lnTo>
                <a:close/>
              </a:path>
            </a:pathLst>
          </a:custGeom>
          <a:blipFill>
            <a:blip r:embed="rId5"/>
            <a:stretch>
              <a:fillRect l="0" t="0" r="0" b="0"/>
            </a:stretch>
          </a:blipFill>
        </p:spPr>
      </p:sp>
      <p:sp>
        <p:nvSpPr>
          <p:cNvPr name="TextBox 17" id="17"/>
          <p:cNvSpPr txBox="true"/>
          <p:nvPr/>
        </p:nvSpPr>
        <p:spPr>
          <a:xfrm rot="0">
            <a:off x="2988393" y="3962819"/>
            <a:ext cx="8873275" cy="1416050"/>
          </a:xfrm>
          <a:prstGeom prst="rect">
            <a:avLst/>
          </a:prstGeom>
        </p:spPr>
        <p:txBody>
          <a:bodyPr anchor="t" rtlCol="false" tIns="0" lIns="0" bIns="0" rIns="0">
            <a:spAutoFit/>
          </a:bodyPr>
          <a:lstStyle/>
          <a:p>
            <a:pPr algn="l">
              <a:lnSpc>
                <a:spcPts val="2800"/>
              </a:lnSpc>
              <a:spcBef>
                <a:spcPct val="0"/>
              </a:spcBef>
            </a:pPr>
            <a:r>
              <a:rPr lang="en-US" sz="2000" spc="50">
                <a:solidFill>
                  <a:srgbClr val="F9F9F9"/>
                </a:solidFill>
                <a:latin typeface="Neue Machina"/>
                <a:ea typeface="Neue Machina"/>
                <a:cs typeface="Neue Machina"/>
                <a:sym typeface="Neue Machina"/>
              </a:rPr>
              <a:t>İHA’nın hız profili, özellikle aerodinamik sürükleme ve motor gücü açısından enerji tüketimi üzerinde belirleyici bir etkiye sahiptir. Bu çalışmada hız, üç boyutlu hız bileşenlerinden elde edilen hız büyüklüğü ile temsil edilmiştir:</a:t>
            </a:r>
          </a:p>
        </p:txBody>
      </p:sp>
      <p:sp>
        <p:nvSpPr>
          <p:cNvPr name="TextBox 18" id="18"/>
          <p:cNvSpPr txBox="true"/>
          <p:nvPr/>
        </p:nvSpPr>
        <p:spPr>
          <a:xfrm rot="0">
            <a:off x="2829782" y="7105468"/>
            <a:ext cx="10360815" cy="2825750"/>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Her uçuş için hız büyüklüğünün aşağıdaki istatistiksel özetleri öznitelik olarak kullanılmıştır: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Ortalama hız</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Maksimum hız</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Hızın standart sapması</a:t>
            </a:r>
          </a:p>
          <a:p>
            <a:pPr algn="l">
              <a:lnSpc>
                <a:spcPts val="2800"/>
              </a:lnSpc>
            </a:pPr>
            <a:r>
              <a:rPr lang="en-US" sz="2000" spc="50">
                <a:solidFill>
                  <a:srgbClr val="F9F9F9"/>
                </a:solidFill>
                <a:latin typeface="Neue Machina"/>
                <a:ea typeface="Neue Machina"/>
                <a:cs typeface="Neue Machina"/>
                <a:sym typeface="Neue Machina"/>
              </a:rPr>
              <a:t>Bu öznitelikler, uçuşun genel hız seviyesini ve hız değişkenliğini modele aktarmaktadır.</a:t>
            </a:r>
          </a:p>
          <a:p>
            <a:pPr algn="l">
              <a:lnSpc>
                <a:spcPts val="28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91520">
                <a:alpha val="100000"/>
              </a:srgbClr>
            </a:gs>
            <a:gs pos="100000">
              <a:srgbClr val="05224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250361" y="1133475"/>
            <a:ext cx="8898965" cy="1571625"/>
          </a:xfrm>
          <a:prstGeom prst="rect">
            <a:avLst/>
          </a:prstGeom>
        </p:spPr>
        <p:txBody>
          <a:bodyPr anchor="t" rtlCol="false" tIns="0" lIns="0" bIns="0" rIns="0">
            <a:spAutoFit/>
          </a:bodyPr>
          <a:lstStyle/>
          <a:p>
            <a:pPr algn="l">
              <a:lnSpc>
                <a:spcPts val="6000"/>
              </a:lnSpc>
            </a:pPr>
            <a:r>
              <a:rPr lang="en-US" b="true" sz="6000" spc="-450">
                <a:solidFill>
                  <a:srgbClr val="F9F9F9"/>
                </a:solidFill>
                <a:latin typeface="Neue Machina Ultra-Bold"/>
                <a:ea typeface="Neue Machina Ultra-Bold"/>
                <a:cs typeface="Neue Machina Ultra-Bold"/>
                <a:sym typeface="Neue Machina Ultra-Bold"/>
              </a:rPr>
              <a:t>5.3 İRTIFA VE DIKEY HAREKET ÖZELLIKLERI</a:t>
            </a:r>
          </a:p>
        </p:txBody>
      </p:sp>
      <p:grpSp>
        <p:nvGrpSpPr>
          <p:cNvPr name="Group 3" id="3"/>
          <p:cNvGrpSpPr/>
          <p:nvPr/>
        </p:nvGrpSpPr>
        <p:grpSpPr>
          <a:xfrm rot="0">
            <a:off x="13814718" y="-1527384"/>
            <a:ext cx="5948705" cy="5112168"/>
            <a:chOff x="0" y="0"/>
            <a:chExt cx="812800" cy="698500"/>
          </a:xfrm>
        </p:grpSpPr>
        <p:sp>
          <p:nvSpPr>
            <p:cNvPr name="Freeform 4" id="4"/>
            <p:cNvSpPr/>
            <p:nvPr/>
          </p:nvSpPr>
          <p:spPr>
            <a:xfrm flipH="false" flipV="false" rot="0">
              <a:off x="5266" y="0"/>
              <a:ext cx="802268" cy="698500"/>
            </a:xfrm>
            <a:custGeom>
              <a:avLst/>
              <a:gdLst/>
              <a:ahLst/>
              <a:cxnLst/>
              <a:rect r="r" b="b" t="t" l="l"/>
              <a:pathLst>
                <a:path h="698500" w="802268">
                  <a:moveTo>
                    <a:pt x="797717" y="366124"/>
                  </a:moveTo>
                  <a:lnTo>
                    <a:pt x="614151" y="681626"/>
                  </a:lnTo>
                  <a:cubicBezTo>
                    <a:pt x="608073" y="692073"/>
                    <a:pt x="596899" y="698500"/>
                    <a:pt x="584812" y="698500"/>
                  </a:cubicBezTo>
                  <a:lnTo>
                    <a:pt x="217456" y="698500"/>
                  </a:lnTo>
                  <a:cubicBezTo>
                    <a:pt x="205369" y="698500"/>
                    <a:pt x="194195" y="692073"/>
                    <a:pt x="188117" y="681626"/>
                  </a:cubicBezTo>
                  <a:lnTo>
                    <a:pt x="4551" y="366124"/>
                  </a:lnTo>
                  <a:cubicBezTo>
                    <a:pt x="-1517" y="355693"/>
                    <a:pt x="-1517" y="342807"/>
                    <a:pt x="4551" y="332376"/>
                  </a:cubicBezTo>
                  <a:lnTo>
                    <a:pt x="188117" y="16874"/>
                  </a:lnTo>
                  <a:cubicBezTo>
                    <a:pt x="194195" y="6427"/>
                    <a:pt x="205369" y="0"/>
                    <a:pt x="217456" y="0"/>
                  </a:cubicBezTo>
                  <a:lnTo>
                    <a:pt x="584812" y="0"/>
                  </a:lnTo>
                  <a:cubicBezTo>
                    <a:pt x="596899" y="0"/>
                    <a:pt x="608073" y="6427"/>
                    <a:pt x="614151" y="16874"/>
                  </a:cubicBezTo>
                  <a:lnTo>
                    <a:pt x="797717" y="332376"/>
                  </a:lnTo>
                  <a:cubicBezTo>
                    <a:pt x="803785" y="342807"/>
                    <a:pt x="803785" y="355693"/>
                    <a:pt x="797717" y="366124"/>
                  </a:cubicBezTo>
                  <a:close/>
                </a:path>
              </a:pathLst>
            </a:custGeom>
            <a:solidFill>
              <a:srgbClr val="091520"/>
            </a:solidFill>
            <a:ln w="19050" cap="sq">
              <a:gradFill>
                <a:gsLst>
                  <a:gs pos="0">
                    <a:srgbClr val="00CEE1">
                      <a:alpha val="100000"/>
                    </a:srgbClr>
                  </a:gs>
                  <a:gs pos="100000">
                    <a:srgbClr val="006EA4">
                      <a:alpha val="100000"/>
                    </a:srgbClr>
                  </a:gs>
                </a:gsLst>
                <a:lin ang="0"/>
              </a:gra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400741" y="1028700"/>
            <a:ext cx="5858559" cy="3690552"/>
            <a:chOff x="0" y="0"/>
            <a:chExt cx="1108832" cy="698500"/>
          </a:xfrm>
        </p:grpSpPr>
        <p:sp>
          <p:nvSpPr>
            <p:cNvPr name="Freeform 7" id="7"/>
            <p:cNvSpPr/>
            <p:nvPr/>
          </p:nvSpPr>
          <p:spPr>
            <a:xfrm flipH="false" flipV="false" rot="0">
              <a:off x="5347" y="0"/>
              <a:ext cx="1098139" cy="698500"/>
            </a:xfrm>
            <a:custGeom>
              <a:avLst/>
              <a:gdLst/>
              <a:ahLst/>
              <a:cxnLst/>
              <a:rect r="r" b="b" t="t" l="l"/>
              <a:pathLst>
                <a:path h="698500" w="1098139">
                  <a:moveTo>
                    <a:pt x="1093517" y="366383"/>
                  </a:moveTo>
                  <a:lnTo>
                    <a:pt x="910254" y="681367"/>
                  </a:lnTo>
                  <a:cubicBezTo>
                    <a:pt x="904082" y="691974"/>
                    <a:pt x="892735" y="698500"/>
                    <a:pt x="880463" y="698500"/>
                  </a:cubicBezTo>
                  <a:lnTo>
                    <a:pt x="217675" y="698500"/>
                  </a:lnTo>
                  <a:cubicBezTo>
                    <a:pt x="205403" y="698500"/>
                    <a:pt x="194056" y="691974"/>
                    <a:pt x="187885" y="681367"/>
                  </a:cubicBezTo>
                  <a:lnTo>
                    <a:pt x="4621" y="366383"/>
                  </a:lnTo>
                  <a:cubicBezTo>
                    <a:pt x="-1541" y="355792"/>
                    <a:pt x="-1541" y="342708"/>
                    <a:pt x="4621" y="332117"/>
                  </a:cubicBezTo>
                  <a:lnTo>
                    <a:pt x="187885" y="17133"/>
                  </a:lnTo>
                  <a:cubicBezTo>
                    <a:pt x="194056" y="6526"/>
                    <a:pt x="205403" y="0"/>
                    <a:pt x="217675" y="0"/>
                  </a:cubicBezTo>
                  <a:lnTo>
                    <a:pt x="880463" y="0"/>
                  </a:lnTo>
                  <a:cubicBezTo>
                    <a:pt x="892735" y="0"/>
                    <a:pt x="904082" y="6526"/>
                    <a:pt x="910254" y="17133"/>
                  </a:cubicBezTo>
                  <a:lnTo>
                    <a:pt x="1093517" y="332117"/>
                  </a:lnTo>
                  <a:cubicBezTo>
                    <a:pt x="1099679" y="342708"/>
                    <a:pt x="1099679" y="355792"/>
                    <a:pt x="1093517" y="366383"/>
                  </a:cubicBezTo>
                  <a:close/>
                </a:path>
              </a:pathLst>
            </a:custGeom>
            <a:blipFill>
              <a:blip r:embed="rId2"/>
              <a:stretch>
                <a:fillRect l="-7" t="-2412" r="-7" b="-2412"/>
              </a:stretch>
            </a:blipFill>
            <a:ln cap="sq">
              <a:noFill/>
              <a:prstDash val="solid"/>
              <a:miter/>
            </a:ln>
          </p:spPr>
        </p:sp>
      </p:grpSp>
      <p:grpSp>
        <p:nvGrpSpPr>
          <p:cNvPr name="Group 8" id="8"/>
          <p:cNvGrpSpPr/>
          <p:nvPr/>
        </p:nvGrpSpPr>
        <p:grpSpPr>
          <a:xfrm rot="0">
            <a:off x="15560343" y="5378869"/>
            <a:ext cx="886690" cy="762000"/>
            <a:chOff x="0" y="0"/>
            <a:chExt cx="812800" cy="698500"/>
          </a:xfrm>
        </p:grpSpPr>
        <p:sp>
          <p:nvSpPr>
            <p:cNvPr name="Freeform 9" id="9"/>
            <p:cNvSpPr/>
            <p:nvPr/>
          </p:nvSpPr>
          <p:spPr>
            <a:xfrm flipH="false" flipV="false" rot="0">
              <a:off x="11776" y="0"/>
              <a:ext cx="789248" cy="698500"/>
            </a:xfrm>
            <a:custGeom>
              <a:avLst/>
              <a:gdLst/>
              <a:ahLst/>
              <a:cxnLst/>
              <a:rect r="r" b="b" t="t" l="l"/>
              <a:pathLst>
                <a:path h="698500" w="789248">
                  <a:moveTo>
                    <a:pt x="779070" y="386984"/>
                  </a:moveTo>
                  <a:lnTo>
                    <a:pt x="619778" y="660766"/>
                  </a:lnTo>
                  <a:cubicBezTo>
                    <a:pt x="606186" y="684128"/>
                    <a:pt x="581196" y="698500"/>
                    <a:pt x="554168" y="698500"/>
                  </a:cubicBezTo>
                  <a:lnTo>
                    <a:pt x="235080" y="698500"/>
                  </a:lnTo>
                  <a:cubicBezTo>
                    <a:pt x="208052" y="698500"/>
                    <a:pt x="183062" y="684128"/>
                    <a:pt x="169470" y="660766"/>
                  </a:cubicBezTo>
                  <a:lnTo>
                    <a:pt x="10178" y="386984"/>
                  </a:lnTo>
                  <a:cubicBezTo>
                    <a:pt x="-3393" y="363658"/>
                    <a:pt x="-3393" y="334842"/>
                    <a:pt x="10178" y="311516"/>
                  </a:cubicBezTo>
                  <a:lnTo>
                    <a:pt x="169470" y="37734"/>
                  </a:lnTo>
                  <a:cubicBezTo>
                    <a:pt x="183062" y="14372"/>
                    <a:pt x="208052" y="0"/>
                    <a:pt x="235080" y="0"/>
                  </a:cubicBezTo>
                  <a:lnTo>
                    <a:pt x="554168" y="0"/>
                  </a:lnTo>
                  <a:cubicBezTo>
                    <a:pt x="581196" y="0"/>
                    <a:pt x="606186" y="14372"/>
                    <a:pt x="619778" y="37734"/>
                  </a:cubicBezTo>
                  <a:lnTo>
                    <a:pt x="779070" y="311516"/>
                  </a:lnTo>
                  <a:cubicBezTo>
                    <a:pt x="792641" y="334842"/>
                    <a:pt x="792641" y="363658"/>
                    <a:pt x="779070" y="386984"/>
                  </a:cubicBezTo>
                  <a:close/>
                </a:path>
              </a:pathLst>
            </a:custGeom>
            <a:solidFill>
              <a:srgbClr val="091520"/>
            </a:solidFill>
            <a:ln w="19050" cap="sq">
              <a:solidFill>
                <a:srgbClr val="F9F9F9"/>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945652" y="2359025"/>
            <a:ext cx="4775434" cy="5112168"/>
            <a:chOff x="0" y="0"/>
            <a:chExt cx="652490" cy="698500"/>
          </a:xfrm>
        </p:grpSpPr>
        <p:sp>
          <p:nvSpPr>
            <p:cNvPr name="Freeform 12" id="12"/>
            <p:cNvSpPr/>
            <p:nvPr/>
          </p:nvSpPr>
          <p:spPr>
            <a:xfrm flipH="false" flipV="false" rot="0">
              <a:off x="6560" y="0"/>
              <a:ext cx="639371" cy="698500"/>
            </a:xfrm>
            <a:custGeom>
              <a:avLst/>
              <a:gdLst/>
              <a:ahLst/>
              <a:cxnLst/>
              <a:rect r="r" b="b" t="t" l="l"/>
              <a:pathLst>
                <a:path h="698500" w="639371">
                  <a:moveTo>
                    <a:pt x="633701" y="370269"/>
                  </a:moveTo>
                  <a:lnTo>
                    <a:pt x="454960" y="677481"/>
                  </a:lnTo>
                  <a:cubicBezTo>
                    <a:pt x="447388" y="690494"/>
                    <a:pt x="433468" y="698500"/>
                    <a:pt x="418412" y="698500"/>
                  </a:cubicBezTo>
                  <a:lnTo>
                    <a:pt x="220958" y="698500"/>
                  </a:lnTo>
                  <a:cubicBezTo>
                    <a:pt x="205902" y="698500"/>
                    <a:pt x="191982" y="690494"/>
                    <a:pt x="184411" y="677481"/>
                  </a:cubicBezTo>
                  <a:lnTo>
                    <a:pt x="5669" y="370269"/>
                  </a:lnTo>
                  <a:cubicBezTo>
                    <a:pt x="-1890" y="357276"/>
                    <a:pt x="-1890" y="341224"/>
                    <a:pt x="5669" y="328231"/>
                  </a:cubicBezTo>
                  <a:lnTo>
                    <a:pt x="184411" y="21019"/>
                  </a:lnTo>
                  <a:cubicBezTo>
                    <a:pt x="191982" y="8006"/>
                    <a:pt x="205902" y="0"/>
                    <a:pt x="220958" y="0"/>
                  </a:cubicBezTo>
                  <a:lnTo>
                    <a:pt x="418412" y="0"/>
                  </a:lnTo>
                  <a:cubicBezTo>
                    <a:pt x="433468" y="0"/>
                    <a:pt x="447388" y="8006"/>
                    <a:pt x="454960" y="21019"/>
                  </a:cubicBezTo>
                  <a:lnTo>
                    <a:pt x="633701" y="328231"/>
                  </a:lnTo>
                  <a:cubicBezTo>
                    <a:pt x="641261" y="341224"/>
                    <a:pt x="641261" y="357276"/>
                    <a:pt x="633701" y="370269"/>
                  </a:cubicBezTo>
                  <a:close/>
                </a:path>
              </a:pathLst>
            </a:custGeom>
            <a:solidFill>
              <a:srgbClr val="000000">
                <a:alpha val="0"/>
              </a:srgbClr>
            </a:solidFill>
            <a:ln w="19050" cap="sq">
              <a:gradFill>
                <a:gsLst>
                  <a:gs pos="0">
                    <a:srgbClr val="00CEE1">
                      <a:alpha val="100000"/>
                    </a:srgbClr>
                  </a:gs>
                  <a:gs pos="100000">
                    <a:srgbClr val="006EA4">
                      <a:alpha val="100000"/>
                    </a:srgbClr>
                  </a:gs>
                </a:gsLst>
                <a:lin ang="0"/>
              </a:gradFill>
              <a:prstDash val="solid"/>
              <a:miter/>
            </a:ln>
          </p:spPr>
        </p:sp>
        <p:sp>
          <p:nvSpPr>
            <p:cNvPr name="TextBox 13" id="13"/>
            <p:cNvSpPr txBox="true"/>
            <p:nvPr/>
          </p:nvSpPr>
          <p:spPr>
            <a:xfrm>
              <a:off x="114300" y="-57150"/>
              <a:ext cx="423890" cy="75565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1028700" y="4819859"/>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886435" y="7162618"/>
            <a:ext cx="372865" cy="190500"/>
          </a:xfrm>
          <a:custGeom>
            <a:avLst/>
            <a:gdLst/>
            <a:ahLst/>
            <a:cxnLst/>
            <a:rect r="r" b="b" t="t" l="l"/>
            <a:pathLst>
              <a:path h="190500" w="372865">
                <a:moveTo>
                  <a:pt x="0" y="0"/>
                </a:moveTo>
                <a:lnTo>
                  <a:pt x="372865" y="0"/>
                </a:lnTo>
                <a:lnTo>
                  <a:pt x="372865" y="190500"/>
                </a:lnTo>
                <a:lnTo>
                  <a:pt x="0" y="190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132433" y="5759868"/>
            <a:ext cx="3134822" cy="961820"/>
          </a:xfrm>
          <a:custGeom>
            <a:avLst/>
            <a:gdLst/>
            <a:ahLst/>
            <a:cxnLst/>
            <a:rect r="r" b="b" t="t" l="l"/>
            <a:pathLst>
              <a:path h="961820" w="3134822">
                <a:moveTo>
                  <a:pt x="0" y="0"/>
                </a:moveTo>
                <a:lnTo>
                  <a:pt x="3134821" y="0"/>
                </a:lnTo>
                <a:lnTo>
                  <a:pt x="3134821" y="961821"/>
                </a:lnTo>
                <a:lnTo>
                  <a:pt x="0" y="961821"/>
                </a:lnTo>
                <a:lnTo>
                  <a:pt x="0" y="0"/>
                </a:lnTo>
                <a:close/>
              </a:path>
            </a:pathLst>
          </a:custGeom>
          <a:blipFill>
            <a:blip r:embed="rId5"/>
            <a:stretch>
              <a:fillRect l="0" t="0" r="0" b="0"/>
            </a:stretch>
          </a:blipFill>
        </p:spPr>
      </p:sp>
      <p:sp>
        <p:nvSpPr>
          <p:cNvPr name="TextBox 17" id="17"/>
          <p:cNvSpPr txBox="true"/>
          <p:nvPr/>
        </p:nvSpPr>
        <p:spPr>
          <a:xfrm rot="0">
            <a:off x="2829782" y="3087658"/>
            <a:ext cx="8873275" cy="2473325"/>
          </a:xfrm>
          <a:prstGeom prst="rect">
            <a:avLst/>
          </a:prstGeom>
        </p:spPr>
        <p:txBody>
          <a:bodyPr anchor="t" rtlCol="false" tIns="0" lIns="0" bIns="0" rIns="0">
            <a:spAutoFit/>
          </a:bodyPr>
          <a:lstStyle/>
          <a:p>
            <a:pPr algn="l">
              <a:lnSpc>
                <a:spcPts val="2800"/>
              </a:lnSpc>
            </a:pPr>
            <a:r>
              <a:rPr lang="en-US" sz="2000" spc="50">
                <a:solidFill>
                  <a:srgbClr val="F9F9F9"/>
                </a:solidFill>
                <a:latin typeface="Neue Machina"/>
                <a:ea typeface="Neue Machina"/>
                <a:cs typeface="Neue Machina"/>
                <a:sym typeface="Neue Machina"/>
              </a:rPr>
              <a:t>Üç boyutlu uçuşlarda irtifa değişimleri, özellikle tırmanış sırasında motorun daha yüksek güç üretmesini gerektirdiğinden enerji tüketimini önemli ölçüde etkilemektedir. Bu etkiyi modelleyebilmek amacıyla aşağıdaki öznitelikler tanımlanmıştır:</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Net</a:t>
            </a:r>
            <a:r>
              <a:rPr lang="en-US" sz="2000" spc="50">
                <a:solidFill>
                  <a:srgbClr val="F9F9F9"/>
                </a:solidFill>
                <a:latin typeface="Neue Machina"/>
                <a:ea typeface="Neue Machina"/>
                <a:cs typeface="Neue Machina"/>
                <a:sym typeface="Neue Machina"/>
              </a:rPr>
              <a:t> irtifa değişimi:</a:t>
            </a:r>
          </a:p>
          <a:p>
            <a:pPr algn="l">
              <a:lnSpc>
                <a:spcPts val="2800"/>
              </a:lnSpc>
              <a:spcBef>
                <a:spcPct val="0"/>
              </a:spcBef>
            </a:pPr>
          </a:p>
        </p:txBody>
      </p:sp>
      <p:sp>
        <p:nvSpPr>
          <p:cNvPr name="TextBox 18" id="18"/>
          <p:cNvSpPr txBox="true"/>
          <p:nvPr/>
        </p:nvSpPr>
        <p:spPr>
          <a:xfrm rot="0">
            <a:off x="2829782" y="7105468"/>
            <a:ext cx="10256059" cy="2120900"/>
          </a:xfrm>
          <a:prstGeom prst="rect">
            <a:avLst/>
          </a:prstGeom>
        </p:spPr>
        <p:txBody>
          <a:bodyPr anchor="t" rtlCol="false" tIns="0" lIns="0" bIns="0" rIns="0">
            <a:spAutoFit/>
          </a:bodyPr>
          <a:lstStyle/>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Ortalama dikey hız</a:t>
            </a:r>
          </a:p>
          <a:p>
            <a:pPr algn="l" marL="431801" indent="-215900" lvl="1">
              <a:lnSpc>
                <a:spcPts val="2800"/>
              </a:lnSpc>
              <a:buFont typeface="Arial"/>
              <a:buChar char="•"/>
            </a:pPr>
            <a:r>
              <a:rPr lang="en-US" sz="2000" spc="50">
                <a:solidFill>
                  <a:srgbClr val="F9F9F9"/>
                </a:solidFill>
                <a:latin typeface="Neue Machina"/>
                <a:ea typeface="Neue Machina"/>
                <a:cs typeface="Neue Machina"/>
                <a:sym typeface="Neue Machina"/>
              </a:rPr>
              <a:t>Maksimum ve minimum dikey hız</a:t>
            </a:r>
          </a:p>
          <a:p>
            <a:pPr algn="l">
              <a:lnSpc>
                <a:spcPts val="2800"/>
              </a:lnSpc>
            </a:pPr>
            <a:r>
              <a:rPr lang="en-US" sz="2000" spc="50">
                <a:solidFill>
                  <a:srgbClr val="F9F9F9"/>
                </a:solidFill>
                <a:latin typeface="Neue Machina"/>
                <a:ea typeface="Neue Machina"/>
                <a:cs typeface="Neue Machina"/>
                <a:sym typeface="Neue Machina"/>
              </a:rPr>
              <a:t>Bu öznitelikler sayesinde, uçuş sırasında gerçekleştirilen tırmanış ve alçalma hareketlerinin enerji üzerindeki etkisi makine öğrenmesi modeline aktarılmıştır.</a:t>
            </a:r>
          </a:p>
          <a:p>
            <a:pPr algn="l">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DAG-FwJwxxw</dc:identifier>
  <dcterms:modified xsi:type="dcterms:W3CDTF">2011-08-01T06:04:30Z</dcterms:modified>
  <cp:revision>1</cp:revision>
  <dc:title>Blue and White Modern Aerospace Presentation</dc:title>
</cp:coreProperties>
</file>